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7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1"/>
  </p:notesMasterIdLst>
  <p:sldIdLst>
    <p:sldId id="289" r:id="rId2"/>
    <p:sldId id="281" r:id="rId3"/>
    <p:sldId id="282" r:id="rId4"/>
    <p:sldId id="284" r:id="rId5"/>
    <p:sldId id="285" r:id="rId6"/>
    <p:sldId id="286" r:id="rId7"/>
    <p:sldId id="287" r:id="rId8"/>
    <p:sldId id="288" r:id="rId9"/>
    <p:sldId id="274" r:id="rId10"/>
  </p:sldIdLst>
  <p:sldSz cx="18288000" cy="10287000"/>
  <p:notesSz cx="6888163" cy="10020300"/>
  <p:embeddedFontLst>
    <p:embeddedFont>
      <p:font typeface="Calibri" panose="020F0502020204030204" pitchFamily="34" charset="0"/>
      <p:regular r:id="rId12"/>
      <p:bold r:id="rId13"/>
      <p:italic r:id="rId14"/>
      <p:boldItalic r:id="rId15"/>
    </p:embeddedFont>
    <p:embeddedFont>
      <p:font typeface="League Spartan" panose="020B0604020202020204" charset="0"/>
      <p:regular r:id="rId16"/>
    </p:embeddedFont>
    <p:embeddedFont>
      <p:font typeface="Lato" panose="020F0502020204030203" pitchFamily="34" charset="0"/>
      <p:regular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C3F"/>
    <a:srgbClr val="F3B6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2" d="100"/>
          <a:sy n="72" d="100"/>
        </p:scale>
        <p:origin x="57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APRA\2025\Triwulan%20II\Grafik%20PPT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APRA\2025\Triwulan%20II\Grafik%20PPT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APRA\2025\Triwulan%20II\Grafik%20PPT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D:\APRA\2025\Triwulan%20II\Grafik%20PPT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D:\APRA\2025\Triwulan%20II\Grafik%20PPT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D:\APRA\2025\Triwulan%20II\Grafik%20PPT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D:\APRA\2025\Triwulan%20II\Grafik%20PPT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RINGKASAN!$V$14</c:f>
              <c:strCache>
                <c:ptCount val="1"/>
                <c:pt idx="0">
                  <c:v>KINERJA</c:v>
                </c:pt>
              </c:strCache>
            </c:strRef>
          </c:tx>
          <c:spPr>
            <a:gradFill flip="none" rotWithShape="1">
              <a:gsLst>
                <a:gs pos="0">
                  <a:schemeClr val="accent2"/>
                </a:gs>
                <a:gs pos="75000">
                  <a:schemeClr val="accent2">
                    <a:lumMod val="60000"/>
                    <a:lumOff val="40000"/>
                  </a:schemeClr>
                </a:gs>
                <a:gs pos="51000">
                  <a:schemeClr val="accent2">
                    <a:alpha val="75000"/>
                  </a:schemeClr>
                </a:gs>
                <a:gs pos="100000">
                  <a:schemeClr val="accent2">
                    <a:lumMod val="20000"/>
                    <a:lumOff val="80000"/>
                    <a:alpha val="15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RINGKASAN!$U$15:$U$19</c:f>
              <c:strCache>
                <c:ptCount val="5"/>
                <c:pt idx="0">
                  <c:v> Sekretariat DPRD </c:v>
                </c:pt>
                <c:pt idx="1">
                  <c:v> Sekretariat Daerah </c:v>
                </c:pt>
                <c:pt idx="2">
                  <c:v> Inspektorat Daerah </c:v>
                </c:pt>
                <c:pt idx="3">
                  <c:v> Badan Keuangan Daerah </c:v>
                </c:pt>
                <c:pt idx="4">
                  <c:v> Badan Perencanaan Pembangunan, Riset dan Inovasi Daerah </c:v>
                </c:pt>
              </c:strCache>
            </c:strRef>
          </c:cat>
          <c:val>
            <c:numRef>
              <c:f>RINGKASAN!$V$15:$V$19</c:f>
              <c:numCache>
                <c:formatCode>0.00</c:formatCode>
                <c:ptCount val="5"/>
                <c:pt idx="0">
                  <c:v>62.5</c:v>
                </c:pt>
                <c:pt idx="1">
                  <c:v>41.155810983397188</c:v>
                </c:pt>
                <c:pt idx="2">
                  <c:v>100</c:v>
                </c:pt>
                <c:pt idx="3">
                  <c:v>41.92307692307692</c:v>
                </c:pt>
                <c:pt idx="4">
                  <c:v>70.165555811411423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54A-4183-A868-0009EF0DB53D}"/>
            </c:ext>
          </c:extLst>
        </c:ser>
        <c:ser>
          <c:idx val="1"/>
          <c:order val="1"/>
          <c:tx>
            <c:strRef>
              <c:f>RINGKASAN!$W$14</c:f>
              <c:strCache>
                <c:ptCount val="1"/>
                <c:pt idx="0">
                  <c:v>KEUANGAN</c:v>
                </c:pt>
              </c:strCache>
            </c:strRef>
          </c:tx>
          <c:spPr>
            <a:gradFill flip="none" rotWithShape="1">
              <a:gsLst>
                <a:gs pos="0">
                  <a:schemeClr val="accent4"/>
                </a:gs>
                <a:gs pos="75000">
                  <a:schemeClr val="accent4">
                    <a:lumMod val="60000"/>
                    <a:lumOff val="40000"/>
                  </a:schemeClr>
                </a:gs>
                <a:gs pos="51000">
                  <a:schemeClr val="accent4">
                    <a:alpha val="75000"/>
                  </a:schemeClr>
                </a:gs>
                <a:gs pos="100000">
                  <a:schemeClr val="accent4">
                    <a:lumMod val="20000"/>
                    <a:lumOff val="80000"/>
                    <a:alpha val="15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RINGKASAN!$U$15:$U$19</c:f>
              <c:strCache>
                <c:ptCount val="5"/>
                <c:pt idx="0">
                  <c:v> Sekretariat DPRD </c:v>
                </c:pt>
                <c:pt idx="1">
                  <c:v> Sekretariat Daerah </c:v>
                </c:pt>
                <c:pt idx="2">
                  <c:v> Inspektorat Daerah </c:v>
                </c:pt>
                <c:pt idx="3">
                  <c:v> Badan Keuangan Daerah </c:v>
                </c:pt>
                <c:pt idx="4">
                  <c:v> Badan Perencanaan Pembangunan, Riset dan Inovasi Daerah </c:v>
                </c:pt>
              </c:strCache>
            </c:strRef>
          </c:cat>
          <c:val>
            <c:numRef>
              <c:f>RINGKASAN!$W$15:$W$19</c:f>
              <c:numCache>
                <c:formatCode>0.00</c:formatCode>
                <c:ptCount val="5"/>
                <c:pt idx="0">
                  <c:v>45.835783464453137</c:v>
                </c:pt>
                <c:pt idx="1">
                  <c:v>35.722048237766124</c:v>
                </c:pt>
                <c:pt idx="2">
                  <c:v>51.362405599091076</c:v>
                </c:pt>
                <c:pt idx="3">
                  <c:v>30.915694475729243</c:v>
                </c:pt>
                <c:pt idx="4">
                  <c:v>36.996045124025109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54A-4183-A868-0009EF0DB53D}"/>
            </c:ext>
          </c:extLst>
        </c:ser>
        <c:ser>
          <c:idx val="2"/>
          <c:order val="2"/>
          <c:tx>
            <c:strRef>
              <c:f>RINGKASAN!$X$14</c:f>
              <c:strCache>
                <c:ptCount val="1"/>
                <c:pt idx="0">
                  <c:v>FISIK</c:v>
                </c:pt>
              </c:strCache>
            </c:strRef>
          </c:tx>
          <c:spPr>
            <a:gradFill flip="none" rotWithShape="1">
              <a:gsLst>
                <a:gs pos="0">
                  <a:schemeClr val="accent6"/>
                </a:gs>
                <a:gs pos="75000">
                  <a:schemeClr val="accent6">
                    <a:lumMod val="60000"/>
                    <a:lumOff val="40000"/>
                  </a:schemeClr>
                </a:gs>
                <a:gs pos="51000">
                  <a:schemeClr val="accent6">
                    <a:alpha val="75000"/>
                  </a:schemeClr>
                </a:gs>
                <a:gs pos="100000">
                  <a:schemeClr val="accent6">
                    <a:lumMod val="20000"/>
                    <a:lumOff val="80000"/>
                    <a:alpha val="15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RINGKASAN!$U$15:$U$19</c:f>
              <c:strCache>
                <c:ptCount val="5"/>
                <c:pt idx="0">
                  <c:v> Sekretariat DPRD </c:v>
                </c:pt>
                <c:pt idx="1">
                  <c:v> Sekretariat Daerah </c:v>
                </c:pt>
                <c:pt idx="2">
                  <c:v> Inspektorat Daerah </c:v>
                </c:pt>
                <c:pt idx="3">
                  <c:v> Badan Keuangan Daerah </c:v>
                </c:pt>
                <c:pt idx="4">
                  <c:v> Badan Perencanaan Pembangunan, Riset dan Inovasi Daerah </c:v>
                </c:pt>
              </c:strCache>
            </c:strRef>
          </c:cat>
          <c:val>
            <c:numRef>
              <c:f>RINGKASAN!$X$15:$X$19</c:f>
              <c:numCache>
                <c:formatCode>0.00</c:formatCode>
                <c:ptCount val="5"/>
                <c:pt idx="0">
                  <c:v>44.83</c:v>
                </c:pt>
                <c:pt idx="1">
                  <c:v>36</c:v>
                </c:pt>
                <c:pt idx="2">
                  <c:v>56.311537863790797</c:v>
                </c:pt>
                <c:pt idx="3">
                  <c:v>24.45</c:v>
                </c:pt>
                <c:pt idx="4">
                  <c:v>49.98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554A-4183-A868-0009EF0DB53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355"/>
        <c:overlap val="-70"/>
        <c:axId val="-150067952"/>
        <c:axId val="-150064144"/>
      </c:barChart>
      <c:catAx>
        <c:axId val="-150067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50064144"/>
        <c:crosses val="autoZero"/>
        <c:auto val="1"/>
        <c:lblAlgn val="ctr"/>
        <c:lblOffset val="100"/>
        <c:noMultiLvlLbl val="0"/>
      </c:catAx>
      <c:valAx>
        <c:axId val="-150064144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tx1">
                      <a:lumMod val="5000"/>
                      <a:lumOff val="95000"/>
                    </a:schemeClr>
                  </a:gs>
                  <a:gs pos="0">
                    <a:schemeClr val="tx1">
                      <a:lumMod val="25000"/>
                      <a:lumOff val="7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50067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b="1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RINGKASAN!$V$31</c:f>
              <c:strCache>
                <c:ptCount val="1"/>
                <c:pt idx="0">
                  <c:v>KINERJA</c:v>
                </c:pt>
              </c:strCache>
            </c:strRef>
          </c:tx>
          <c:spPr>
            <a:gradFill flip="none" rotWithShape="1">
              <a:gsLst>
                <a:gs pos="0">
                  <a:schemeClr val="accent2"/>
                </a:gs>
                <a:gs pos="75000">
                  <a:schemeClr val="accent2">
                    <a:lumMod val="60000"/>
                    <a:lumOff val="40000"/>
                  </a:schemeClr>
                </a:gs>
                <a:gs pos="51000">
                  <a:schemeClr val="accent2">
                    <a:alpha val="75000"/>
                  </a:schemeClr>
                </a:gs>
                <a:gs pos="100000">
                  <a:schemeClr val="accent2">
                    <a:lumMod val="20000"/>
                    <a:lumOff val="80000"/>
                    <a:alpha val="15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RINGKASAN!$U$32:$U$36</c:f>
              <c:strCache>
                <c:ptCount val="5"/>
                <c:pt idx="0">
                  <c:v>Badan Kepegawaian dan Pemberdayaan Sumber Daya Manusia Daerah</c:v>
                </c:pt>
                <c:pt idx="1">
                  <c:v>Badan Penanggulangan Bencana Daerah</c:v>
                </c:pt>
                <c:pt idx="2">
                  <c:v>Badan Kesatuan Bangsa dan Politik</c:v>
                </c:pt>
                <c:pt idx="3">
                  <c:v>Dinas Pendidikan dan Kebudayaan</c:v>
                </c:pt>
                <c:pt idx="4">
                  <c:v>Dinas Kesehatan</c:v>
                </c:pt>
              </c:strCache>
            </c:strRef>
          </c:cat>
          <c:val>
            <c:numRef>
              <c:f>RINGKASAN!$V$32:$V$36</c:f>
              <c:numCache>
                <c:formatCode>0.00</c:formatCode>
                <c:ptCount val="5"/>
                <c:pt idx="0">
                  <c:v>80.057737517171972</c:v>
                </c:pt>
                <c:pt idx="1">
                  <c:v>65.684027777777771</c:v>
                </c:pt>
                <c:pt idx="2">
                  <c:v>51.029411764705884</c:v>
                </c:pt>
                <c:pt idx="3">
                  <c:v>74.492761363636362</c:v>
                </c:pt>
                <c:pt idx="4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886-497B-9D88-317C3D741EE3}"/>
            </c:ext>
          </c:extLst>
        </c:ser>
        <c:ser>
          <c:idx val="1"/>
          <c:order val="1"/>
          <c:tx>
            <c:strRef>
              <c:f>RINGKASAN!$W$31</c:f>
              <c:strCache>
                <c:ptCount val="1"/>
                <c:pt idx="0">
                  <c:v>KEUANGAN</c:v>
                </c:pt>
              </c:strCache>
            </c:strRef>
          </c:tx>
          <c:spPr>
            <a:gradFill flip="none" rotWithShape="1">
              <a:gsLst>
                <a:gs pos="0">
                  <a:schemeClr val="accent4"/>
                </a:gs>
                <a:gs pos="75000">
                  <a:schemeClr val="accent4">
                    <a:lumMod val="60000"/>
                    <a:lumOff val="40000"/>
                  </a:schemeClr>
                </a:gs>
                <a:gs pos="51000">
                  <a:schemeClr val="accent4">
                    <a:alpha val="75000"/>
                  </a:schemeClr>
                </a:gs>
                <a:gs pos="100000">
                  <a:schemeClr val="accent4">
                    <a:lumMod val="20000"/>
                    <a:lumOff val="80000"/>
                    <a:alpha val="15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RINGKASAN!$U$32:$U$36</c:f>
              <c:strCache>
                <c:ptCount val="5"/>
                <c:pt idx="0">
                  <c:v>Badan Kepegawaian dan Pemberdayaan Sumber Daya Manusia Daerah</c:v>
                </c:pt>
                <c:pt idx="1">
                  <c:v>Badan Penanggulangan Bencana Daerah</c:v>
                </c:pt>
                <c:pt idx="2">
                  <c:v>Badan Kesatuan Bangsa dan Politik</c:v>
                </c:pt>
                <c:pt idx="3">
                  <c:v>Dinas Pendidikan dan Kebudayaan</c:v>
                </c:pt>
                <c:pt idx="4">
                  <c:v>Dinas Kesehatan</c:v>
                </c:pt>
              </c:strCache>
            </c:strRef>
          </c:cat>
          <c:val>
            <c:numRef>
              <c:f>RINGKASAN!$W$32:$W$36</c:f>
              <c:numCache>
                <c:formatCode>0.00</c:formatCode>
                <c:ptCount val="5"/>
                <c:pt idx="0">
                  <c:v>5.5751590372439814</c:v>
                </c:pt>
                <c:pt idx="1">
                  <c:v>45.267764179022613</c:v>
                </c:pt>
                <c:pt idx="2">
                  <c:v>28.936152045640728</c:v>
                </c:pt>
                <c:pt idx="3">
                  <c:v>27.405831464686418</c:v>
                </c:pt>
                <c:pt idx="4">
                  <c:v>42.734215100521531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886-497B-9D88-317C3D741EE3}"/>
            </c:ext>
          </c:extLst>
        </c:ser>
        <c:ser>
          <c:idx val="2"/>
          <c:order val="2"/>
          <c:tx>
            <c:strRef>
              <c:f>RINGKASAN!$X$31</c:f>
              <c:strCache>
                <c:ptCount val="1"/>
                <c:pt idx="0">
                  <c:v>FISIK</c:v>
                </c:pt>
              </c:strCache>
            </c:strRef>
          </c:tx>
          <c:spPr>
            <a:gradFill flip="none" rotWithShape="1">
              <a:gsLst>
                <a:gs pos="0">
                  <a:schemeClr val="accent6"/>
                </a:gs>
                <a:gs pos="75000">
                  <a:schemeClr val="accent6">
                    <a:lumMod val="60000"/>
                    <a:lumOff val="40000"/>
                  </a:schemeClr>
                </a:gs>
                <a:gs pos="51000">
                  <a:schemeClr val="accent6">
                    <a:alpha val="75000"/>
                  </a:schemeClr>
                </a:gs>
                <a:gs pos="100000">
                  <a:schemeClr val="accent6">
                    <a:lumMod val="20000"/>
                    <a:lumOff val="80000"/>
                    <a:alpha val="15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RINGKASAN!$U$32:$U$36</c:f>
              <c:strCache>
                <c:ptCount val="5"/>
                <c:pt idx="0">
                  <c:v>Badan Kepegawaian dan Pemberdayaan Sumber Daya Manusia Daerah</c:v>
                </c:pt>
                <c:pt idx="1">
                  <c:v>Badan Penanggulangan Bencana Daerah</c:v>
                </c:pt>
                <c:pt idx="2">
                  <c:v>Badan Kesatuan Bangsa dan Politik</c:v>
                </c:pt>
                <c:pt idx="3">
                  <c:v>Dinas Pendidikan dan Kebudayaan</c:v>
                </c:pt>
                <c:pt idx="4">
                  <c:v>Dinas Kesehatan</c:v>
                </c:pt>
              </c:strCache>
            </c:strRef>
          </c:cat>
          <c:val>
            <c:numRef>
              <c:f>RINGKASAN!$X$32:$X$36</c:f>
              <c:numCache>
                <c:formatCode>0.00</c:formatCode>
                <c:ptCount val="5"/>
                <c:pt idx="0">
                  <c:v>47.575000000000003</c:v>
                </c:pt>
                <c:pt idx="1">
                  <c:v>33.32</c:v>
                </c:pt>
                <c:pt idx="2">
                  <c:v>35</c:v>
                </c:pt>
                <c:pt idx="3">
                  <c:v>37.36</c:v>
                </c:pt>
                <c:pt idx="4">
                  <c:v>42.73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E886-497B-9D88-317C3D741EE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355"/>
        <c:overlap val="-70"/>
        <c:axId val="-150076112"/>
        <c:axId val="-150072304"/>
      </c:barChart>
      <c:catAx>
        <c:axId val="-1500761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50072304"/>
        <c:crosses val="autoZero"/>
        <c:auto val="1"/>
        <c:lblAlgn val="ctr"/>
        <c:lblOffset val="100"/>
        <c:noMultiLvlLbl val="0"/>
      </c:catAx>
      <c:valAx>
        <c:axId val="-150072304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tx1">
                      <a:lumMod val="5000"/>
                      <a:lumOff val="95000"/>
                    </a:schemeClr>
                  </a:gs>
                  <a:gs pos="0">
                    <a:schemeClr val="tx1">
                      <a:lumMod val="25000"/>
                      <a:lumOff val="7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500761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600" b="1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RINGKASAN!$V$42</c:f>
              <c:strCache>
                <c:ptCount val="1"/>
                <c:pt idx="0">
                  <c:v>KINERJA</c:v>
                </c:pt>
              </c:strCache>
            </c:strRef>
          </c:tx>
          <c:spPr>
            <a:gradFill flip="none" rotWithShape="1">
              <a:gsLst>
                <a:gs pos="0">
                  <a:schemeClr val="accent2"/>
                </a:gs>
                <a:gs pos="75000">
                  <a:schemeClr val="accent2">
                    <a:lumMod val="60000"/>
                    <a:lumOff val="40000"/>
                  </a:schemeClr>
                </a:gs>
                <a:gs pos="51000">
                  <a:schemeClr val="accent2">
                    <a:alpha val="75000"/>
                  </a:schemeClr>
                </a:gs>
                <a:gs pos="100000">
                  <a:schemeClr val="accent2">
                    <a:lumMod val="20000"/>
                    <a:lumOff val="80000"/>
                    <a:alpha val="15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RINGKASAN!$U$43:$U$47</c:f>
              <c:strCache>
                <c:ptCount val="5"/>
                <c:pt idx="0">
                  <c:v>Dinas Sosial</c:v>
                </c:pt>
                <c:pt idx="1">
                  <c:v>Dinas Pekerjaan Umum dan Penataan Ruang</c:v>
                </c:pt>
                <c:pt idx="2">
                  <c:v>Dinas Perumahan dan Kawasan Permukiman</c:v>
                </c:pt>
                <c:pt idx="3">
                  <c:v>Dinas Satuan Polisi Pamong Praja</c:v>
                </c:pt>
                <c:pt idx="4">
                  <c:v>Dinas Penanaman Modal, Pelayanan Terpadu Satu Pintu</c:v>
                </c:pt>
              </c:strCache>
            </c:strRef>
          </c:cat>
          <c:val>
            <c:numRef>
              <c:f>RINGKASAN!$V$43:$V$47</c:f>
              <c:numCache>
                <c:formatCode>0.00</c:formatCode>
                <c:ptCount val="5"/>
                <c:pt idx="0">
                  <c:v>40.294770763240933</c:v>
                </c:pt>
                <c:pt idx="1">
                  <c:v>37.5</c:v>
                </c:pt>
                <c:pt idx="2">
                  <c:v>88.115661560501138</c:v>
                </c:pt>
                <c:pt idx="3">
                  <c:v>48.464052287581694</c:v>
                </c:pt>
                <c:pt idx="4">
                  <c:v>55.257499859688124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449-48D3-925A-E2FCC2503807}"/>
            </c:ext>
          </c:extLst>
        </c:ser>
        <c:ser>
          <c:idx val="1"/>
          <c:order val="1"/>
          <c:tx>
            <c:strRef>
              <c:f>RINGKASAN!$W$42</c:f>
              <c:strCache>
                <c:ptCount val="1"/>
                <c:pt idx="0">
                  <c:v>KEUANGAN</c:v>
                </c:pt>
              </c:strCache>
            </c:strRef>
          </c:tx>
          <c:spPr>
            <a:gradFill flip="none" rotWithShape="1">
              <a:gsLst>
                <a:gs pos="0">
                  <a:schemeClr val="accent4"/>
                </a:gs>
                <a:gs pos="75000">
                  <a:schemeClr val="accent4">
                    <a:lumMod val="60000"/>
                    <a:lumOff val="40000"/>
                  </a:schemeClr>
                </a:gs>
                <a:gs pos="51000">
                  <a:schemeClr val="accent4">
                    <a:alpha val="75000"/>
                  </a:schemeClr>
                </a:gs>
                <a:gs pos="100000">
                  <a:schemeClr val="accent4">
                    <a:lumMod val="20000"/>
                    <a:lumOff val="80000"/>
                    <a:alpha val="15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RINGKASAN!$U$43:$U$47</c:f>
              <c:strCache>
                <c:ptCount val="5"/>
                <c:pt idx="0">
                  <c:v>Dinas Sosial</c:v>
                </c:pt>
                <c:pt idx="1">
                  <c:v>Dinas Pekerjaan Umum dan Penataan Ruang</c:v>
                </c:pt>
                <c:pt idx="2">
                  <c:v>Dinas Perumahan dan Kawasan Permukiman</c:v>
                </c:pt>
                <c:pt idx="3">
                  <c:v>Dinas Satuan Polisi Pamong Praja</c:v>
                </c:pt>
                <c:pt idx="4">
                  <c:v>Dinas Penanaman Modal, Pelayanan Terpadu Satu Pintu</c:v>
                </c:pt>
              </c:strCache>
            </c:strRef>
          </c:cat>
          <c:val>
            <c:numRef>
              <c:f>RINGKASAN!$W$43:$W$47</c:f>
              <c:numCache>
                <c:formatCode>0.00</c:formatCode>
                <c:ptCount val="5"/>
                <c:pt idx="0">
                  <c:v>50.570003185221346</c:v>
                </c:pt>
                <c:pt idx="1">
                  <c:v>11.298090276718128</c:v>
                </c:pt>
                <c:pt idx="2">
                  <c:v>32.959412775769728</c:v>
                </c:pt>
                <c:pt idx="3">
                  <c:v>48.692159507946634</c:v>
                </c:pt>
                <c:pt idx="4">
                  <c:v>35.821514579376903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449-48D3-925A-E2FCC2503807}"/>
            </c:ext>
          </c:extLst>
        </c:ser>
        <c:ser>
          <c:idx val="2"/>
          <c:order val="2"/>
          <c:tx>
            <c:strRef>
              <c:f>RINGKASAN!$X$42</c:f>
              <c:strCache>
                <c:ptCount val="1"/>
                <c:pt idx="0">
                  <c:v>FISIK</c:v>
                </c:pt>
              </c:strCache>
            </c:strRef>
          </c:tx>
          <c:spPr>
            <a:gradFill flip="none" rotWithShape="1">
              <a:gsLst>
                <a:gs pos="0">
                  <a:schemeClr val="accent6"/>
                </a:gs>
                <a:gs pos="75000">
                  <a:schemeClr val="accent6">
                    <a:lumMod val="60000"/>
                    <a:lumOff val="40000"/>
                  </a:schemeClr>
                </a:gs>
                <a:gs pos="51000">
                  <a:schemeClr val="accent6">
                    <a:alpha val="75000"/>
                  </a:schemeClr>
                </a:gs>
                <a:gs pos="100000">
                  <a:schemeClr val="accent6">
                    <a:lumMod val="20000"/>
                    <a:lumOff val="80000"/>
                    <a:alpha val="15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RINGKASAN!$U$43:$U$47</c:f>
              <c:strCache>
                <c:ptCount val="5"/>
                <c:pt idx="0">
                  <c:v>Dinas Sosial</c:v>
                </c:pt>
                <c:pt idx="1">
                  <c:v>Dinas Pekerjaan Umum dan Penataan Ruang</c:v>
                </c:pt>
                <c:pt idx="2">
                  <c:v>Dinas Perumahan dan Kawasan Permukiman</c:v>
                </c:pt>
                <c:pt idx="3">
                  <c:v>Dinas Satuan Polisi Pamong Praja</c:v>
                </c:pt>
                <c:pt idx="4">
                  <c:v>Dinas Penanaman Modal, Pelayanan Terpadu Satu Pintu</c:v>
                </c:pt>
              </c:strCache>
            </c:strRef>
          </c:cat>
          <c:val>
            <c:numRef>
              <c:f>RINGKASAN!$X$43:$X$47</c:f>
              <c:numCache>
                <c:formatCode>0.00</c:formatCode>
                <c:ptCount val="5"/>
                <c:pt idx="0">
                  <c:v>31.79</c:v>
                </c:pt>
                <c:pt idx="1">
                  <c:v>7.49</c:v>
                </c:pt>
                <c:pt idx="2">
                  <c:v>34.339610576902906</c:v>
                </c:pt>
                <c:pt idx="3">
                  <c:v>49.12</c:v>
                </c:pt>
                <c:pt idx="4">
                  <c:v>41.7916666666667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6449-48D3-925A-E2FCC250380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355"/>
        <c:overlap val="-70"/>
        <c:axId val="-150071216"/>
        <c:axId val="-150065776"/>
      </c:barChart>
      <c:catAx>
        <c:axId val="-150071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50065776"/>
        <c:crosses val="autoZero"/>
        <c:auto val="1"/>
        <c:lblAlgn val="ctr"/>
        <c:lblOffset val="100"/>
        <c:noMultiLvlLbl val="0"/>
      </c:catAx>
      <c:valAx>
        <c:axId val="-150065776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tx1">
                      <a:lumMod val="5000"/>
                      <a:lumOff val="95000"/>
                    </a:schemeClr>
                  </a:gs>
                  <a:gs pos="0">
                    <a:schemeClr val="tx1">
                      <a:lumMod val="25000"/>
                      <a:lumOff val="7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500712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600" b="1"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RINGKASAN!$V$52</c:f>
              <c:strCache>
                <c:ptCount val="1"/>
                <c:pt idx="0">
                  <c:v>KINERJA</c:v>
                </c:pt>
              </c:strCache>
            </c:strRef>
          </c:tx>
          <c:spPr>
            <a:gradFill flip="none" rotWithShape="1">
              <a:gsLst>
                <a:gs pos="0">
                  <a:schemeClr val="accent2"/>
                </a:gs>
                <a:gs pos="75000">
                  <a:schemeClr val="accent2">
                    <a:lumMod val="60000"/>
                    <a:lumOff val="40000"/>
                  </a:schemeClr>
                </a:gs>
                <a:gs pos="51000">
                  <a:schemeClr val="accent2">
                    <a:alpha val="75000"/>
                  </a:schemeClr>
                </a:gs>
                <a:gs pos="100000">
                  <a:schemeClr val="accent2">
                    <a:lumMod val="20000"/>
                    <a:lumOff val="80000"/>
                    <a:alpha val="15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RINGKASAN!$U$53:$U$57</c:f>
              <c:strCache>
                <c:ptCount val="5"/>
                <c:pt idx="0">
                  <c:v>Dinas Tenaga Kerja</c:v>
                </c:pt>
                <c:pt idx="1">
                  <c:v>Dinas Pangan dan Pertanian</c:v>
                </c:pt>
                <c:pt idx="2">
                  <c:v>Dinas Koperasi, UMKM dan Perdagangan</c:v>
                </c:pt>
                <c:pt idx="3">
                  <c:v>Dinas Kependudukan dan Pencatatan Sipil</c:v>
                </c:pt>
                <c:pt idx="4">
                  <c:v>Dinas Lingkungan Hidup</c:v>
                </c:pt>
              </c:strCache>
            </c:strRef>
          </c:cat>
          <c:val>
            <c:numRef>
              <c:f>RINGKASAN!$V$53:$V$57</c:f>
              <c:numCache>
                <c:formatCode>0.00</c:formatCode>
                <c:ptCount val="5"/>
                <c:pt idx="0">
                  <c:v>76.624472573839668</c:v>
                </c:pt>
                <c:pt idx="1">
                  <c:v>67.482450415753505</c:v>
                </c:pt>
                <c:pt idx="2">
                  <c:v>38.224215854956903</c:v>
                </c:pt>
                <c:pt idx="3">
                  <c:v>92.245820564199278</c:v>
                </c:pt>
                <c:pt idx="4">
                  <c:v>65.566500674343814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280-4728-A004-C220C7E4E2AB}"/>
            </c:ext>
          </c:extLst>
        </c:ser>
        <c:ser>
          <c:idx val="1"/>
          <c:order val="1"/>
          <c:tx>
            <c:strRef>
              <c:f>RINGKASAN!$W$52</c:f>
              <c:strCache>
                <c:ptCount val="1"/>
                <c:pt idx="0">
                  <c:v>KEUANGAN</c:v>
                </c:pt>
              </c:strCache>
            </c:strRef>
          </c:tx>
          <c:spPr>
            <a:gradFill flip="none" rotWithShape="1">
              <a:gsLst>
                <a:gs pos="0">
                  <a:schemeClr val="accent4"/>
                </a:gs>
                <a:gs pos="75000">
                  <a:schemeClr val="accent4">
                    <a:lumMod val="60000"/>
                    <a:lumOff val="40000"/>
                  </a:schemeClr>
                </a:gs>
                <a:gs pos="51000">
                  <a:schemeClr val="accent4">
                    <a:alpha val="75000"/>
                  </a:schemeClr>
                </a:gs>
                <a:gs pos="100000">
                  <a:schemeClr val="accent4">
                    <a:lumMod val="20000"/>
                    <a:lumOff val="80000"/>
                    <a:alpha val="15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RINGKASAN!$U$53:$U$57</c:f>
              <c:strCache>
                <c:ptCount val="5"/>
                <c:pt idx="0">
                  <c:v>Dinas Tenaga Kerja</c:v>
                </c:pt>
                <c:pt idx="1">
                  <c:v>Dinas Pangan dan Pertanian</c:v>
                </c:pt>
                <c:pt idx="2">
                  <c:v>Dinas Koperasi, UMKM dan Perdagangan</c:v>
                </c:pt>
                <c:pt idx="3">
                  <c:v>Dinas Kependudukan dan Pencatatan Sipil</c:v>
                </c:pt>
                <c:pt idx="4">
                  <c:v>Dinas Lingkungan Hidup</c:v>
                </c:pt>
              </c:strCache>
            </c:strRef>
          </c:cat>
          <c:val>
            <c:numRef>
              <c:f>RINGKASAN!$W$53:$W$57</c:f>
              <c:numCache>
                <c:formatCode>0.00</c:formatCode>
                <c:ptCount val="5"/>
                <c:pt idx="0">
                  <c:v>52.380820502492988</c:v>
                </c:pt>
                <c:pt idx="1">
                  <c:v>54.211441425202523</c:v>
                </c:pt>
                <c:pt idx="2">
                  <c:v>41.50230165739616</c:v>
                </c:pt>
                <c:pt idx="3">
                  <c:v>42.088031900511083</c:v>
                </c:pt>
                <c:pt idx="4">
                  <c:v>36.63835450568417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280-4728-A004-C220C7E4E2AB}"/>
            </c:ext>
          </c:extLst>
        </c:ser>
        <c:ser>
          <c:idx val="2"/>
          <c:order val="2"/>
          <c:tx>
            <c:strRef>
              <c:f>RINGKASAN!$X$52</c:f>
              <c:strCache>
                <c:ptCount val="1"/>
                <c:pt idx="0">
                  <c:v>FISIK</c:v>
                </c:pt>
              </c:strCache>
            </c:strRef>
          </c:tx>
          <c:spPr>
            <a:gradFill flip="none" rotWithShape="1">
              <a:gsLst>
                <a:gs pos="0">
                  <a:schemeClr val="accent6"/>
                </a:gs>
                <a:gs pos="75000">
                  <a:schemeClr val="accent6">
                    <a:lumMod val="60000"/>
                    <a:lumOff val="40000"/>
                  </a:schemeClr>
                </a:gs>
                <a:gs pos="51000">
                  <a:schemeClr val="accent6">
                    <a:alpha val="75000"/>
                  </a:schemeClr>
                </a:gs>
                <a:gs pos="100000">
                  <a:schemeClr val="accent6">
                    <a:lumMod val="20000"/>
                    <a:lumOff val="80000"/>
                    <a:alpha val="15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RINGKASAN!$U$53:$U$57</c:f>
              <c:strCache>
                <c:ptCount val="5"/>
                <c:pt idx="0">
                  <c:v>Dinas Tenaga Kerja</c:v>
                </c:pt>
                <c:pt idx="1">
                  <c:v>Dinas Pangan dan Pertanian</c:v>
                </c:pt>
                <c:pt idx="2">
                  <c:v>Dinas Koperasi, UMKM dan Perdagangan</c:v>
                </c:pt>
                <c:pt idx="3">
                  <c:v>Dinas Kependudukan dan Pencatatan Sipil</c:v>
                </c:pt>
                <c:pt idx="4">
                  <c:v>Dinas Lingkungan Hidup</c:v>
                </c:pt>
              </c:strCache>
            </c:strRef>
          </c:cat>
          <c:val>
            <c:numRef>
              <c:f>RINGKASAN!$X$53:$X$57</c:f>
              <c:numCache>
                <c:formatCode>0.00</c:formatCode>
                <c:ptCount val="5"/>
                <c:pt idx="0">
                  <c:v>31.21</c:v>
                </c:pt>
                <c:pt idx="1">
                  <c:v>41.66</c:v>
                </c:pt>
                <c:pt idx="2">
                  <c:v>41</c:v>
                </c:pt>
                <c:pt idx="3">
                  <c:v>37.370952380952389</c:v>
                </c:pt>
                <c:pt idx="4">
                  <c:v>38.9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8280-4728-A004-C220C7E4E2A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355"/>
        <c:overlap val="-70"/>
        <c:axId val="-150075568"/>
        <c:axId val="-150075024"/>
      </c:barChart>
      <c:catAx>
        <c:axId val="-150075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50075024"/>
        <c:crosses val="autoZero"/>
        <c:auto val="1"/>
        <c:lblAlgn val="ctr"/>
        <c:lblOffset val="100"/>
        <c:noMultiLvlLbl val="0"/>
      </c:catAx>
      <c:valAx>
        <c:axId val="-150075024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tx1">
                      <a:lumMod val="5000"/>
                      <a:lumOff val="95000"/>
                    </a:schemeClr>
                  </a:gs>
                  <a:gs pos="0">
                    <a:schemeClr val="tx1">
                      <a:lumMod val="25000"/>
                      <a:lumOff val="7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500755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600" b="1"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RINGKASAN!$V$60</c:f>
              <c:strCache>
                <c:ptCount val="1"/>
                <c:pt idx="0">
                  <c:v>KINERJA</c:v>
                </c:pt>
              </c:strCache>
            </c:strRef>
          </c:tx>
          <c:spPr>
            <a:gradFill flip="none" rotWithShape="1">
              <a:gsLst>
                <a:gs pos="0">
                  <a:schemeClr val="accent2"/>
                </a:gs>
                <a:gs pos="75000">
                  <a:schemeClr val="accent2">
                    <a:lumMod val="60000"/>
                    <a:lumOff val="40000"/>
                  </a:schemeClr>
                </a:gs>
                <a:gs pos="51000">
                  <a:schemeClr val="accent2">
                    <a:alpha val="75000"/>
                  </a:schemeClr>
                </a:gs>
                <a:gs pos="100000">
                  <a:schemeClr val="accent2">
                    <a:lumMod val="20000"/>
                    <a:lumOff val="80000"/>
                    <a:alpha val="15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RINGKASAN!$U$61:$U$65</c:f>
              <c:strCache>
                <c:ptCount val="5"/>
                <c:pt idx="0">
                  <c:v>Dinas Pariwisata</c:v>
                </c:pt>
                <c:pt idx="1">
                  <c:v>Dinas Perpustakaan dan Kearsipan</c:v>
                </c:pt>
                <c:pt idx="2">
                  <c:v>Dinas Komunikasi dan Informatika</c:v>
                </c:pt>
                <c:pt idx="3">
                  <c:v>Dinas Perhubungan</c:v>
                </c:pt>
                <c:pt idx="4">
                  <c:v>Dinas Pemuda dan Olahraga</c:v>
                </c:pt>
              </c:strCache>
            </c:strRef>
          </c:cat>
          <c:val>
            <c:numRef>
              <c:f>RINGKASAN!$V$61:$V$65</c:f>
              <c:numCache>
                <c:formatCode>0.00</c:formatCode>
                <c:ptCount val="5"/>
                <c:pt idx="0">
                  <c:v>96.214966772609074</c:v>
                </c:pt>
                <c:pt idx="1">
                  <c:v>75.415905863258274</c:v>
                </c:pt>
                <c:pt idx="2">
                  <c:v>65.33</c:v>
                </c:pt>
                <c:pt idx="3">
                  <c:v>28.81799547557668</c:v>
                </c:pt>
                <c:pt idx="4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158-47A1-B671-2318CC634E44}"/>
            </c:ext>
          </c:extLst>
        </c:ser>
        <c:ser>
          <c:idx val="1"/>
          <c:order val="1"/>
          <c:tx>
            <c:strRef>
              <c:f>RINGKASAN!$W$60</c:f>
              <c:strCache>
                <c:ptCount val="1"/>
                <c:pt idx="0">
                  <c:v>KEUANGAN</c:v>
                </c:pt>
              </c:strCache>
            </c:strRef>
          </c:tx>
          <c:spPr>
            <a:gradFill flip="none" rotWithShape="1">
              <a:gsLst>
                <a:gs pos="0">
                  <a:schemeClr val="accent4"/>
                </a:gs>
                <a:gs pos="75000">
                  <a:schemeClr val="accent4">
                    <a:lumMod val="60000"/>
                    <a:lumOff val="40000"/>
                  </a:schemeClr>
                </a:gs>
                <a:gs pos="51000">
                  <a:schemeClr val="accent4">
                    <a:alpha val="75000"/>
                  </a:schemeClr>
                </a:gs>
                <a:gs pos="100000">
                  <a:schemeClr val="accent4">
                    <a:lumMod val="20000"/>
                    <a:lumOff val="80000"/>
                    <a:alpha val="15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RINGKASAN!$U$61:$U$65</c:f>
              <c:strCache>
                <c:ptCount val="5"/>
                <c:pt idx="0">
                  <c:v>Dinas Pariwisata</c:v>
                </c:pt>
                <c:pt idx="1">
                  <c:v>Dinas Perpustakaan dan Kearsipan</c:v>
                </c:pt>
                <c:pt idx="2">
                  <c:v>Dinas Komunikasi dan Informatika</c:v>
                </c:pt>
                <c:pt idx="3">
                  <c:v>Dinas Perhubungan</c:v>
                </c:pt>
                <c:pt idx="4">
                  <c:v>Dinas Pemuda dan Olahraga</c:v>
                </c:pt>
              </c:strCache>
            </c:strRef>
          </c:cat>
          <c:val>
            <c:numRef>
              <c:f>RINGKASAN!$W$61:$W$65</c:f>
              <c:numCache>
                <c:formatCode>0.00</c:formatCode>
                <c:ptCount val="5"/>
                <c:pt idx="0">
                  <c:v>35.559570634271552</c:v>
                </c:pt>
                <c:pt idx="1">
                  <c:v>43.261217726910303</c:v>
                </c:pt>
                <c:pt idx="2">
                  <c:v>33.950351165814766</c:v>
                </c:pt>
                <c:pt idx="3">
                  <c:v>32.893488381584184</c:v>
                </c:pt>
                <c:pt idx="4">
                  <c:v>33.720802474364106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158-47A1-B671-2318CC634E44}"/>
            </c:ext>
          </c:extLst>
        </c:ser>
        <c:ser>
          <c:idx val="2"/>
          <c:order val="2"/>
          <c:tx>
            <c:strRef>
              <c:f>RINGKASAN!$X$60</c:f>
              <c:strCache>
                <c:ptCount val="1"/>
                <c:pt idx="0">
                  <c:v>FISIK</c:v>
                </c:pt>
              </c:strCache>
            </c:strRef>
          </c:tx>
          <c:spPr>
            <a:gradFill flip="none" rotWithShape="1">
              <a:gsLst>
                <a:gs pos="0">
                  <a:schemeClr val="accent6"/>
                </a:gs>
                <a:gs pos="75000">
                  <a:schemeClr val="accent6">
                    <a:lumMod val="60000"/>
                    <a:lumOff val="40000"/>
                  </a:schemeClr>
                </a:gs>
                <a:gs pos="51000">
                  <a:schemeClr val="accent6">
                    <a:alpha val="75000"/>
                  </a:schemeClr>
                </a:gs>
                <a:gs pos="100000">
                  <a:schemeClr val="accent6">
                    <a:lumMod val="20000"/>
                    <a:lumOff val="80000"/>
                    <a:alpha val="15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RINGKASAN!$U$61:$U$65</c:f>
              <c:strCache>
                <c:ptCount val="5"/>
                <c:pt idx="0">
                  <c:v>Dinas Pariwisata</c:v>
                </c:pt>
                <c:pt idx="1">
                  <c:v>Dinas Perpustakaan dan Kearsipan</c:v>
                </c:pt>
                <c:pt idx="2">
                  <c:v>Dinas Komunikasi dan Informatika</c:v>
                </c:pt>
                <c:pt idx="3">
                  <c:v>Dinas Perhubungan</c:v>
                </c:pt>
                <c:pt idx="4">
                  <c:v>Dinas Pemuda dan Olahraga</c:v>
                </c:pt>
              </c:strCache>
            </c:strRef>
          </c:cat>
          <c:val>
            <c:numRef>
              <c:f>RINGKASAN!$X$61:$X$65</c:f>
              <c:numCache>
                <c:formatCode>0.00</c:formatCode>
                <c:ptCount val="5"/>
                <c:pt idx="0">
                  <c:v>29.660000000000004</c:v>
                </c:pt>
                <c:pt idx="1">
                  <c:v>38.130000000000003</c:v>
                </c:pt>
                <c:pt idx="2">
                  <c:v>25.25</c:v>
                </c:pt>
                <c:pt idx="3">
                  <c:v>49.98</c:v>
                </c:pt>
                <c:pt idx="4">
                  <c:v>43.68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B158-47A1-B671-2318CC634E4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355"/>
        <c:overlap val="-70"/>
        <c:axId val="-150070128"/>
        <c:axId val="-150069584"/>
      </c:barChart>
      <c:catAx>
        <c:axId val="-150070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50069584"/>
        <c:crosses val="autoZero"/>
        <c:auto val="1"/>
        <c:lblAlgn val="ctr"/>
        <c:lblOffset val="100"/>
        <c:noMultiLvlLbl val="0"/>
      </c:catAx>
      <c:valAx>
        <c:axId val="-150069584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tx1">
                      <a:lumMod val="5000"/>
                      <a:lumOff val="95000"/>
                    </a:schemeClr>
                  </a:gs>
                  <a:gs pos="0">
                    <a:schemeClr val="tx1">
                      <a:lumMod val="25000"/>
                      <a:lumOff val="7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500701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600" b="1"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RINGKASAN!$V$70</c:f>
              <c:strCache>
                <c:ptCount val="1"/>
                <c:pt idx="0">
                  <c:v>KINERJA</c:v>
                </c:pt>
              </c:strCache>
            </c:strRef>
          </c:tx>
          <c:spPr>
            <a:gradFill flip="none" rotWithShape="1">
              <a:gsLst>
                <a:gs pos="0">
                  <a:schemeClr val="accent2"/>
                </a:gs>
                <a:gs pos="75000">
                  <a:schemeClr val="accent2">
                    <a:lumMod val="60000"/>
                    <a:lumOff val="40000"/>
                  </a:schemeClr>
                </a:gs>
                <a:gs pos="51000">
                  <a:schemeClr val="accent2">
                    <a:alpha val="75000"/>
                  </a:schemeClr>
                </a:gs>
                <a:gs pos="100000">
                  <a:schemeClr val="accent2">
                    <a:lumMod val="20000"/>
                    <a:lumOff val="80000"/>
                    <a:alpha val="15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RINGKASAN!$U$71:$U$75</c:f>
              <c:strCache>
                <c:ptCount val="5"/>
                <c:pt idx="0">
                  <c:v>Dinas Kelautan dan Perikanan</c:v>
                </c:pt>
                <c:pt idx="1">
                  <c:v>Dinas Pemberdayaan Perempuan, Perlindungan Anak dan KB</c:v>
                </c:pt>
                <c:pt idx="2">
                  <c:v>Kecamatan Rangkui</c:v>
                </c:pt>
                <c:pt idx="3">
                  <c:v>Kecamatan Gerunggang</c:v>
                </c:pt>
                <c:pt idx="4">
                  <c:v>Kecamatan Pangkalbalam</c:v>
                </c:pt>
              </c:strCache>
            </c:strRef>
          </c:cat>
          <c:val>
            <c:numRef>
              <c:f>RINGKASAN!$V$71:$V$75</c:f>
              <c:numCache>
                <c:formatCode>0.00</c:formatCode>
                <c:ptCount val="5"/>
                <c:pt idx="0">
                  <c:v>51.774032020179952</c:v>
                </c:pt>
                <c:pt idx="1">
                  <c:v>44.558655675769657</c:v>
                </c:pt>
                <c:pt idx="2">
                  <c:v>40.424999999999997</c:v>
                </c:pt>
                <c:pt idx="3">
                  <c:v>60</c:v>
                </c:pt>
                <c:pt idx="4">
                  <c:v>62.350352112676049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AA6-45C3-90E2-37B40699C494}"/>
            </c:ext>
          </c:extLst>
        </c:ser>
        <c:ser>
          <c:idx val="1"/>
          <c:order val="1"/>
          <c:tx>
            <c:strRef>
              <c:f>RINGKASAN!$W$70</c:f>
              <c:strCache>
                <c:ptCount val="1"/>
                <c:pt idx="0">
                  <c:v>KEUANGAN</c:v>
                </c:pt>
              </c:strCache>
            </c:strRef>
          </c:tx>
          <c:spPr>
            <a:gradFill flip="none" rotWithShape="1">
              <a:gsLst>
                <a:gs pos="0">
                  <a:schemeClr val="accent4"/>
                </a:gs>
                <a:gs pos="75000">
                  <a:schemeClr val="accent4">
                    <a:lumMod val="60000"/>
                    <a:lumOff val="40000"/>
                  </a:schemeClr>
                </a:gs>
                <a:gs pos="51000">
                  <a:schemeClr val="accent4">
                    <a:alpha val="75000"/>
                  </a:schemeClr>
                </a:gs>
                <a:gs pos="100000">
                  <a:schemeClr val="accent4">
                    <a:lumMod val="20000"/>
                    <a:lumOff val="80000"/>
                    <a:alpha val="15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RINGKASAN!$U$71:$U$75</c:f>
              <c:strCache>
                <c:ptCount val="5"/>
                <c:pt idx="0">
                  <c:v>Dinas Kelautan dan Perikanan</c:v>
                </c:pt>
                <c:pt idx="1">
                  <c:v>Dinas Pemberdayaan Perempuan, Perlindungan Anak dan KB</c:v>
                </c:pt>
                <c:pt idx="2">
                  <c:v>Kecamatan Rangkui</c:v>
                </c:pt>
                <c:pt idx="3">
                  <c:v>Kecamatan Gerunggang</c:v>
                </c:pt>
                <c:pt idx="4">
                  <c:v>Kecamatan Pangkalbalam</c:v>
                </c:pt>
              </c:strCache>
            </c:strRef>
          </c:cat>
          <c:val>
            <c:numRef>
              <c:f>RINGKASAN!$W$71:$W$75</c:f>
              <c:numCache>
                <c:formatCode>0.00</c:formatCode>
                <c:ptCount val="5"/>
                <c:pt idx="0">
                  <c:v>46.36298077915324</c:v>
                </c:pt>
                <c:pt idx="1">
                  <c:v>46.509711047493681</c:v>
                </c:pt>
                <c:pt idx="2">
                  <c:v>53.031961198821321</c:v>
                </c:pt>
                <c:pt idx="3">
                  <c:v>25.443324436392533</c:v>
                </c:pt>
                <c:pt idx="4">
                  <c:v>32.159172496472785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AA6-45C3-90E2-37B40699C494}"/>
            </c:ext>
          </c:extLst>
        </c:ser>
        <c:ser>
          <c:idx val="2"/>
          <c:order val="2"/>
          <c:tx>
            <c:strRef>
              <c:f>RINGKASAN!$X$70</c:f>
              <c:strCache>
                <c:ptCount val="1"/>
                <c:pt idx="0">
                  <c:v>FISIK</c:v>
                </c:pt>
              </c:strCache>
            </c:strRef>
          </c:tx>
          <c:spPr>
            <a:gradFill flip="none" rotWithShape="1">
              <a:gsLst>
                <a:gs pos="0">
                  <a:schemeClr val="accent6"/>
                </a:gs>
                <a:gs pos="75000">
                  <a:schemeClr val="accent6">
                    <a:lumMod val="60000"/>
                    <a:lumOff val="40000"/>
                  </a:schemeClr>
                </a:gs>
                <a:gs pos="51000">
                  <a:schemeClr val="accent6">
                    <a:alpha val="75000"/>
                  </a:schemeClr>
                </a:gs>
                <a:gs pos="100000">
                  <a:schemeClr val="accent6">
                    <a:lumMod val="20000"/>
                    <a:lumOff val="80000"/>
                    <a:alpha val="15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RINGKASAN!$U$71:$U$75</c:f>
              <c:strCache>
                <c:ptCount val="5"/>
                <c:pt idx="0">
                  <c:v>Dinas Kelautan dan Perikanan</c:v>
                </c:pt>
                <c:pt idx="1">
                  <c:v>Dinas Pemberdayaan Perempuan, Perlindungan Anak dan KB</c:v>
                </c:pt>
                <c:pt idx="2">
                  <c:v>Kecamatan Rangkui</c:v>
                </c:pt>
                <c:pt idx="3">
                  <c:v>Kecamatan Gerunggang</c:v>
                </c:pt>
                <c:pt idx="4">
                  <c:v>Kecamatan Pangkalbalam</c:v>
                </c:pt>
              </c:strCache>
            </c:strRef>
          </c:cat>
          <c:val>
            <c:numRef>
              <c:f>RINGKASAN!$X$71:$X$75</c:f>
              <c:numCache>
                <c:formatCode>0.00</c:formatCode>
                <c:ptCount val="5"/>
                <c:pt idx="0">
                  <c:v>80.289011943974856</c:v>
                </c:pt>
                <c:pt idx="1">
                  <c:v>50.088000000000001</c:v>
                </c:pt>
                <c:pt idx="2">
                  <c:v>67</c:v>
                </c:pt>
                <c:pt idx="3">
                  <c:v>45.315842490842485</c:v>
                </c:pt>
                <c:pt idx="4">
                  <c:v>54.85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1AA6-45C3-90E2-37B40699C49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355"/>
        <c:overlap val="-70"/>
        <c:axId val="-150068496"/>
        <c:axId val="-150067408"/>
      </c:barChart>
      <c:catAx>
        <c:axId val="-150068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50067408"/>
        <c:crosses val="autoZero"/>
        <c:auto val="1"/>
        <c:lblAlgn val="ctr"/>
        <c:lblOffset val="100"/>
        <c:noMultiLvlLbl val="0"/>
      </c:catAx>
      <c:valAx>
        <c:axId val="-1500674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tx1">
                      <a:lumMod val="5000"/>
                      <a:lumOff val="95000"/>
                    </a:schemeClr>
                  </a:gs>
                  <a:gs pos="0">
                    <a:schemeClr val="tx1">
                      <a:lumMod val="25000"/>
                      <a:lumOff val="7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500684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600" b="1"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RINGKASAN!$V$83</c:f>
              <c:strCache>
                <c:ptCount val="1"/>
                <c:pt idx="0">
                  <c:v>KINERJA</c:v>
                </c:pt>
              </c:strCache>
            </c:strRef>
          </c:tx>
          <c:spPr>
            <a:gradFill flip="none" rotWithShape="1">
              <a:gsLst>
                <a:gs pos="0">
                  <a:schemeClr val="accent2"/>
                </a:gs>
                <a:gs pos="75000">
                  <a:schemeClr val="accent2">
                    <a:lumMod val="60000"/>
                    <a:lumOff val="40000"/>
                  </a:schemeClr>
                </a:gs>
                <a:gs pos="51000">
                  <a:schemeClr val="accent2">
                    <a:alpha val="75000"/>
                  </a:schemeClr>
                </a:gs>
                <a:gs pos="100000">
                  <a:schemeClr val="accent2">
                    <a:lumMod val="20000"/>
                    <a:lumOff val="80000"/>
                    <a:alpha val="15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RINGKASAN!$U$84:$U$87</c:f>
              <c:strCache>
                <c:ptCount val="4"/>
                <c:pt idx="0">
                  <c:v>Kecamatan Taman Sari</c:v>
                </c:pt>
                <c:pt idx="1">
                  <c:v>Kecamatan Bukit Intan</c:v>
                </c:pt>
                <c:pt idx="2">
                  <c:v>Kecamatan Girimaya</c:v>
                </c:pt>
                <c:pt idx="3">
                  <c:v>Kecamatan Gabek</c:v>
                </c:pt>
              </c:strCache>
            </c:strRef>
          </c:cat>
          <c:val>
            <c:numRef>
              <c:f>RINGKASAN!$V$84:$V$87</c:f>
              <c:numCache>
                <c:formatCode>0.00</c:formatCode>
                <c:ptCount val="4"/>
                <c:pt idx="0">
                  <c:v>29.462</c:v>
                </c:pt>
                <c:pt idx="1">
                  <c:v>52.275023766779803</c:v>
                </c:pt>
                <c:pt idx="2">
                  <c:v>45</c:v>
                </c:pt>
                <c:pt idx="3">
                  <c:v>37.5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6A4-42D5-BBF2-CD6A10440C84}"/>
            </c:ext>
          </c:extLst>
        </c:ser>
        <c:ser>
          <c:idx val="1"/>
          <c:order val="1"/>
          <c:tx>
            <c:strRef>
              <c:f>RINGKASAN!$W$83</c:f>
              <c:strCache>
                <c:ptCount val="1"/>
                <c:pt idx="0">
                  <c:v>KEUANGAN</c:v>
                </c:pt>
              </c:strCache>
            </c:strRef>
          </c:tx>
          <c:spPr>
            <a:gradFill flip="none" rotWithShape="1">
              <a:gsLst>
                <a:gs pos="0">
                  <a:schemeClr val="accent4"/>
                </a:gs>
                <a:gs pos="75000">
                  <a:schemeClr val="accent4">
                    <a:lumMod val="60000"/>
                    <a:lumOff val="40000"/>
                  </a:schemeClr>
                </a:gs>
                <a:gs pos="51000">
                  <a:schemeClr val="accent4">
                    <a:alpha val="75000"/>
                  </a:schemeClr>
                </a:gs>
                <a:gs pos="100000">
                  <a:schemeClr val="accent4">
                    <a:lumMod val="20000"/>
                    <a:lumOff val="80000"/>
                    <a:alpha val="15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RINGKASAN!$U$84:$U$87</c:f>
              <c:strCache>
                <c:ptCount val="4"/>
                <c:pt idx="0">
                  <c:v>Kecamatan Taman Sari</c:v>
                </c:pt>
                <c:pt idx="1">
                  <c:v>Kecamatan Bukit Intan</c:v>
                </c:pt>
                <c:pt idx="2">
                  <c:v>Kecamatan Girimaya</c:v>
                </c:pt>
                <c:pt idx="3">
                  <c:v>Kecamatan Gabek</c:v>
                </c:pt>
              </c:strCache>
            </c:strRef>
          </c:cat>
          <c:val>
            <c:numRef>
              <c:f>RINGKASAN!$W$84:$W$87</c:f>
              <c:numCache>
                <c:formatCode>0.00</c:formatCode>
                <c:ptCount val="4"/>
                <c:pt idx="0">
                  <c:v>69.391754805217815</c:v>
                </c:pt>
                <c:pt idx="1">
                  <c:v>58.599387307787666</c:v>
                </c:pt>
                <c:pt idx="2">
                  <c:v>50.929338781461453</c:v>
                </c:pt>
                <c:pt idx="3">
                  <c:v>44.895043051270449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76A4-42D5-BBF2-CD6A10440C84}"/>
            </c:ext>
          </c:extLst>
        </c:ser>
        <c:ser>
          <c:idx val="2"/>
          <c:order val="2"/>
          <c:tx>
            <c:strRef>
              <c:f>RINGKASAN!$X$83</c:f>
              <c:strCache>
                <c:ptCount val="1"/>
                <c:pt idx="0">
                  <c:v>FISIK</c:v>
                </c:pt>
              </c:strCache>
            </c:strRef>
          </c:tx>
          <c:spPr>
            <a:gradFill flip="none" rotWithShape="1">
              <a:gsLst>
                <a:gs pos="0">
                  <a:schemeClr val="accent6"/>
                </a:gs>
                <a:gs pos="75000">
                  <a:schemeClr val="accent6">
                    <a:lumMod val="60000"/>
                    <a:lumOff val="40000"/>
                  </a:schemeClr>
                </a:gs>
                <a:gs pos="51000">
                  <a:schemeClr val="accent6">
                    <a:alpha val="75000"/>
                  </a:schemeClr>
                </a:gs>
                <a:gs pos="100000">
                  <a:schemeClr val="accent6">
                    <a:lumMod val="20000"/>
                    <a:lumOff val="80000"/>
                    <a:alpha val="15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RINGKASAN!$U$84:$U$87</c:f>
              <c:strCache>
                <c:ptCount val="4"/>
                <c:pt idx="0">
                  <c:v>Kecamatan Taman Sari</c:v>
                </c:pt>
                <c:pt idx="1">
                  <c:v>Kecamatan Bukit Intan</c:v>
                </c:pt>
                <c:pt idx="2">
                  <c:v>Kecamatan Girimaya</c:v>
                </c:pt>
                <c:pt idx="3">
                  <c:v>Kecamatan Gabek</c:v>
                </c:pt>
              </c:strCache>
            </c:strRef>
          </c:cat>
          <c:val>
            <c:numRef>
              <c:f>RINGKASAN!$X$84:$X$87</c:f>
              <c:numCache>
                <c:formatCode>0.00</c:formatCode>
                <c:ptCount val="4"/>
                <c:pt idx="0">
                  <c:v>49.077450636085061</c:v>
                </c:pt>
                <c:pt idx="1">
                  <c:v>58</c:v>
                </c:pt>
                <c:pt idx="2">
                  <c:v>54.81</c:v>
                </c:pt>
                <c:pt idx="3">
                  <c:v>36.32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6A4-42D5-BBF2-CD6A10440C8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355"/>
        <c:overlap val="-70"/>
        <c:axId val="-150064688"/>
        <c:axId val="-112075920"/>
      </c:barChart>
      <c:catAx>
        <c:axId val="-150064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12075920"/>
        <c:crosses val="autoZero"/>
        <c:auto val="1"/>
        <c:lblAlgn val="ctr"/>
        <c:lblOffset val="100"/>
        <c:noMultiLvlLbl val="0"/>
      </c:catAx>
      <c:valAx>
        <c:axId val="-112075920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tx1">
                      <a:lumMod val="5000"/>
                      <a:lumOff val="95000"/>
                    </a:schemeClr>
                  </a:gs>
                  <a:gs pos="0">
                    <a:schemeClr val="tx1">
                      <a:lumMod val="25000"/>
                      <a:lumOff val="7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500646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600" b="1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tx1">
                <a:lumMod val="5000"/>
                <a:lumOff val="95000"/>
              </a:schemeClr>
            </a:gs>
            <a:gs pos="0">
              <a:schemeClr val="tx1">
                <a:lumMod val="25000"/>
                <a:lumOff val="7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tx1">
                <a:lumMod val="5000"/>
                <a:lumOff val="95000"/>
              </a:schemeClr>
            </a:gs>
            <a:gs pos="0">
              <a:schemeClr val="tx1">
                <a:lumMod val="25000"/>
                <a:lumOff val="7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tx1">
                <a:lumMod val="5000"/>
                <a:lumOff val="95000"/>
              </a:schemeClr>
            </a:gs>
            <a:gs pos="0">
              <a:schemeClr val="tx1">
                <a:lumMod val="25000"/>
                <a:lumOff val="7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tx1">
                <a:lumMod val="5000"/>
                <a:lumOff val="95000"/>
              </a:schemeClr>
            </a:gs>
            <a:gs pos="0">
              <a:schemeClr val="tx1">
                <a:lumMod val="25000"/>
                <a:lumOff val="7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1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tx1">
                <a:lumMod val="5000"/>
                <a:lumOff val="95000"/>
              </a:schemeClr>
            </a:gs>
            <a:gs pos="0">
              <a:schemeClr val="tx1">
                <a:lumMod val="25000"/>
                <a:lumOff val="7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tx1">
                <a:lumMod val="5000"/>
                <a:lumOff val="95000"/>
              </a:schemeClr>
            </a:gs>
            <a:gs pos="0">
              <a:schemeClr val="tx1">
                <a:lumMod val="25000"/>
                <a:lumOff val="7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1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tx1">
                <a:lumMod val="5000"/>
                <a:lumOff val="95000"/>
              </a:schemeClr>
            </a:gs>
            <a:gs pos="0">
              <a:schemeClr val="tx1">
                <a:lumMod val="25000"/>
                <a:lumOff val="7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tx1">
                <a:lumMod val="5000"/>
                <a:lumOff val="95000"/>
              </a:schemeClr>
            </a:gs>
            <a:gs pos="0">
              <a:schemeClr val="tx1">
                <a:lumMod val="25000"/>
                <a:lumOff val="7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1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tx1">
                <a:lumMod val="5000"/>
                <a:lumOff val="95000"/>
              </a:schemeClr>
            </a:gs>
            <a:gs pos="0">
              <a:schemeClr val="tx1">
                <a:lumMod val="25000"/>
                <a:lumOff val="7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tx1">
                <a:lumMod val="5000"/>
                <a:lumOff val="95000"/>
              </a:schemeClr>
            </a:gs>
            <a:gs pos="0">
              <a:schemeClr val="tx1">
                <a:lumMod val="25000"/>
                <a:lumOff val="7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1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tx1">
                <a:lumMod val="5000"/>
                <a:lumOff val="95000"/>
              </a:schemeClr>
            </a:gs>
            <a:gs pos="0">
              <a:schemeClr val="tx1">
                <a:lumMod val="25000"/>
                <a:lumOff val="7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tx1">
                <a:lumMod val="5000"/>
                <a:lumOff val="95000"/>
              </a:schemeClr>
            </a:gs>
            <a:gs pos="0">
              <a:schemeClr val="tx1">
                <a:lumMod val="25000"/>
                <a:lumOff val="7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1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tx1">
                <a:lumMod val="5000"/>
                <a:lumOff val="95000"/>
              </a:schemeClr>
            </a:gs>
            <a:gs pos="0">
              <a:schemeClr val="tx1">
                <a:lumMod val="25000"/>
                <a:lumOff val="7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tx1">
                <a:lumMod val="5000"/>
                <a:lumOff val="95000"/>
              </a:schemeClr>
            </a:gs>
            <a:gs pos="0">
              <a:schemeClr val="tx1">
                <a:lumMod val="25000"/>
                <a:lumOff val="7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9AAC69BF-2750-4F37-8AC6-69511650CD96}" type="datetimeFigureOut">
              <a:rPr lang="en-ID" smtClean="0"/>
              <a:t>14/08/2025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E1B8F17-0ED3-4BD8-94E9-69B3D3C5EF7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700359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1B8F17-0ED3-4BD8-94E9-69B3D3C5EF79}" type="slidenum">
              <a:rPr lang="en-ID" smtClean="0"/>
              <a:t>2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573646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BBA2E3CD-D0EA-3335-BBF5-53A500FDB5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="" xmlns:a16="http://schemas.microsoft.com/office/drawing/2014/main" id="{AB76D9EB-B044-09FE-1BC9-27225C438A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="" xmlns:a16="http://schemas.microsoft.com/office/drawing/2014/main" id="{2CC85ACE-E868-182A-78A8-065525E1FC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56CE50EA-4224-F361-BC3A-727276C15B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1B8F17-0ED3-4BD8-94E9-69B3D3C5EF79}" type="slidenum">
              <a:rPr lang="en-ID" smtClean="0"/>
              <a:t>3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156595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B3D50376-252C-77FE-1D29-58001A2EE3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="" xmlns:a16="http://schemas.microsoft.com/office/drawing/2014/main" id="{74F7F667-F59E-747D-7985-E106AC1E49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="" xmlns:a16="http://schemas.microsoft.com/office/drawing/2014/main" id="{B4FC95A1-6B81-C27B-EE52-F42BCAAE40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38476BC3-070D-77EE-8E7F-2AE4D07852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1B8F17-0ED3-4BD8-94E9-69B3D3C5EF79}" type="slidenum">
              <a:rPr lang="en-ID" smtClean="0"/>
              <a:t>4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789015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206B2C68-F904-86F4-EB28-EB8CFFBAE9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="" xmlns:a16="http://schemas.microsoft.com/office/drawing/2014/main" id="{CA1416BB-40AB-0087-D45F-1E0294A00D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="" xmlns:a16="http://schemas.microsoft.com/office/drawing/2014/main" id="{3F5FD214-808E-A67D-643F-2C2748B766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E547BE3B-3957-93DB-4A93-D58FE81BF5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1B8F17-0ED3-4BD8-94E9-69B3D3C5EF79}" type="slidenum">
              <a:rPr lang="en-ID" smtClean="0"/>
              <a:t>5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371872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48AD2D6-A86B-5F89-A1F2-0C2F76C8E4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="" xmlns:a16="http://schemas.microsoft.com/office/drawing/2014/main" id="{AEDE3405-E4D3-FA87-927E-545D353941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="" xmlns:a16="http://schemas.microsoft.com/office/drawing/2014/main" id="{A1A489EA-324D-7A97-9765-F35BE6BD07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6544223D-62F0-1A11-60D5-3DC0783A667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1B8F17-0ED3-4BD8-94E9-69B3D3C5EF79}" type="slidenum">
              <a:rPr lang="en-ID" smtClean="0"/>
              <a:t>6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120849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862B9ED7-C682-6F7A-426B-9AC1875F06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="" xmlns:a16="http://schemas.microsoft.com/office/drawing/2014/main" id="{35A7A54F-F2A9-CC4F-A2BB-AB4DDC851C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="" xmlns:a16="http://schemas.microsoft.com/office/drawing/2014/main" id="{76FA2C22-109B-8575-6C48-1403BCA979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588B0CFD-D7FF-7337-A9E2-6C723B16C4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1B8F17-0ED3-4BD8-94E9-69B3D3C5EF79}" type="slidenum">
              <a:rPr lang="en-ID" smtClean="0"/>
              <a:t>7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950234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B71B8EFB-FA39-2633-72CB-B10287528F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="" xmlns:a16="http://schemas.microsoft.com/office/drawing/2014/main" id="{DC4EBEAE-9B75-ADD1-22DD-02316D549DA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="" xmlns:a16="http://schemas.microsoft.com/office/drawing/2014/main" id="{4663F942-6D70-EF46-3C4A-11174327D4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A010741B-8FA5-FDD0-0576-6335572A1F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1B8F17-0ED3-4BD8-94E9-69B3D3C5EF79}" type="slidenum">
              <a:rPr lang="en-ID" smtClean="0"/>
              <a:t>8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84423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7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2.png"/><Relationship Id="rId4" Type="http://schemas.openxmlformats.org/officeDocument/2006/relationships/image" Target="../media/image3.svg"/><Relationship Id="rId9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11" Type="http://schemas.openxmlformats.org/officeDocument/2006/relationships/chart" Target="../charts/chart1.xml"/><Relationship Id="rId10" Type="http://schemas.openxmlformats.org/officeDocument/2006/relationships/image" Target="../media/image7.svg"/><Relationship Id="rId9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11" Type="http://schemas.openxmlformats.org/officeDocument/2006/relationships/chart" Target="../charts/chart2.xml"/><Relationship Id="rId10" Type="http://schemas.openxmlformats.org/officeDocument/2006/relationships/image" Target="../media/image7.svg"/><Relationship Id="rId9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11" Type="http://schemas.openxmlformats.org/officeDocument/2006/relationships/chart" Target="../charts/chart3.xml"/><Relationship Id="rId10" Type="http://schemas.openxmlformats.org/officeDocument/2006/relationships/image" Target="../media/image7.svg"/><Relationship Id="rId9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11" Type="http://schemas.openxmlformats.org/officeDocument/2006/relationships/chart" Target="../charts/chart4.xml"/><Relationship Id="rId10" Type="http://schemas.openxmlformats.org/officeDocument/2006/relationships/image" Target="../media/image7.svg"/><Relationship Id="rId9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11" Type="http://schemas.openxmlformats.org/officeDocument/2006/relationships/chart" Target="../charts/chart5.xml"/><Relationship Id="rId10" Type="http://schemas.openxmlformats.org/officeDocument/2006/relationships/image" Target="../media/image7.svg"/><Relationship Id="rId9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11" Type="http://schemas.openxmlformats.org/officeDocument/2006/relationships/chart" Target="../charts/chart6.xml"/><Relationship Id="rId10" Type="http://schemas.openxmlformats.org/officeDocument/2006/relationships/image" Target="../media/image7.svg"/><Relationship Id="rId9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11" Type="http://schemas.openxmlformats.org/officeDocument/2006/relationships/chart" Target="../charts/chart7.xml"/><Relationship Id="rId10" Type="http://schemas.openxmlformats.org/officeDocument/2006/relationships/image" Target="../media/image7.svg"/><Relationship Id="rId9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.png"/><Relationship Id="rId12" Type="http://schemas.openxmlformats.org/officeDocument/2006/relationships/image" Target="../media/image7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11" Type="http://schemas.openxmlformats.org/officeDocument/2006/relationships/image" Target="../media/image3.png"/><Relationship Id="rId5" Type="http://schemas.openxmlformats.org/officeDocument/2006/relationships/image" Target="../media/image2.png"/><Relationship Id="rId10" Type="http://schemas.openxmlformats.org/officeDocument/2006/relationships/image" Target="../media/image5.sv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>
          <a:xfrm>
            <a:off x="2852386" y="2605544"/>
            <a:ext cx="12583225" cy="4987533"/>
          </a:xfrm>
          <a:custGeom>
            <a:avLst/>
            <a:gdLst/>
            <a:ahLst/>
            <a:cxnLst/>
            <a:rect l="l" t="t" r="r" b="b"/>
            <a:pathLst>
              <a:path w="12583225" h="4987533">
                <a:moveTo>
                  <a:pt x="0" y="0"/>
                </a:moveTo>
                <a:lnTo>
                  <a:pt x="12583224" y="0"/>
                </a:lnTo>
                <a:lnTo>
                  <a:pt x="12583224" y="4987533"/>
                </a:lnTo>
                <a:lnTo>
                  <a:pt x="0" y="498753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75000"/>
              <a:extLst>
                <a:ext uri="{96DAC541-7B7A-43D3-8B79-37D633B846F1}">
                  <asvg:svgBlip xmlns=""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 flipV="1">
            <a:off x="280770" y="6134592"/>
            <a:ext cx="3864095" cy="3899545"/>
          </a:xfrm>
          <a:custGeom>
            <a:avLst/>
            <a:gdLst/>
            <a:ahLst/>
            <a:cxnLst/>
            <a:rect l="l" t="t" r="r" b="b"/>
            <a:pathLst>
              <a:path w="3864095" h="3899545">
                <a:moveTo>
                  <a:pt x="0" y="3899545"/>
                </a:moveTo>
                <a:lnTo>
                  <a:pt x="3864095" y="3899545"/>
                </a:lnTo>
                <a:lnTo>
                  <a:pt x="3864095" y="0"/>
                </a:lnTo>
                <a:lnTo>
                  <a:pt x="0" y="0"/>
                </a:lnTo>
                <a:lnTo>
                  <a:pt x="0" y="389954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=""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</p:sp>
      <p:sp>
        <p:nvSpPr>
          <p:cNvPr id="7" name="TextBox 7"/>
          <p:cNvSpPr txBox="1"/>
          <p:nvPr/>
        </p:nvSpPr>
        <p:spPr>
          <a:xfrm>
            <a:off x="1577296" y="3619500"/>
            <a:ext cx="15133407" cy="221599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/>
            <a:r>
              <a:rPr lang="en-US" sz="4800" dirty="0">
                <a:solidFill>
                  <a:srgbClr val="163C3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REALISASI KINERJA &amp; REALISASI FISIK KEUANGAN PERANGKAT DAERAH</a:t>
            </a:r>
          </a:p>
          <a:p>
            <a:pPr algn="ctr"/>
            <a:r>
              <a:rPr lang="en-US" sz="4800" dirty="0">
                <a:solidFill>
                  <a:srgbClr val="163C3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KOTA PANGKAL PINANG</a:t>
            </a:r>
          </a:p>
        </p:txBody>
      </p:sp>
      <p:sp>
        <p:nvSpPr>
          <p:cNvPr id="8" name="Freeform 8"/>
          <p:cNvSpPr/>
          <p:nvPr/>
        </p:nvSpPr>
        <p:spPr>
          <a:xfrm flipH="1">
            <a:off x="14199852" y="271913"/>
            <a:ext cx="3864095" cy="3899545"/>
          </a:xfrm>
          <a:custGeom>
            <a:avLst/>
            <a:gdLst/>
            <a:ahLst/>
            <a:cxnLst/>
            <a:rect l="l" t="t" r="r" b="b"/>
            <a:pathLst>
              <a:path w="3864095" h="3899545">
                <a:moveTo>
                  <a:pt x="3864095" y="0"/>
                </a:moveTo>
                <a:lnTo>
                  <a:pt x="0" y="0"/>
                </a:lnTo>
                <a:lnTo>
                  <a:pt x="0" y="3899545"/>
                </a:lnTo>
                <a:lnTo>
                  <a:pt x="3864095" y="3899545"/>
                </a:lnTo>
                <a:lnTo>
                  <a:pt x="3864095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=""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</p:sp>
      <p:sp>
        <p:nvSpPr>
          <p:cNvPr id="9" name="Freeform 9"/>
          <p:cNvSpPr/>
          <p:nvPr/>
        </p:nvSpPr>
        <p:spPr>
          <a:xfrm>
            <a:off x="5486400" y="7084432"/>
            <a:ext cx="7315200" cy="252707"/>
          </a:xfrm>
          <a:custGeom>
            <a:avLst/>
            <a:gdLst/>
            <a:ahLst/>
            <a:cxnLst/>
            <a:rect l="l" t="t" r="r" b="b"/>
            <a:pathLst>
              <a:path w="7315200" h="252707">
                <a:moveTo>
                  <a:pt x="0" y="0"/>
                </a:moveTo>
                <a:lnTo>
                  <a:pt x="7315200" y="0"/>
                </a:lnTo>
                <a:lnTo>
                  <a:pt x="7315200" y="252707"/>
                </a:lnTo>
                <a:lnTo>
                  <a:pt x="0" y="252707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=""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</p:sp>
      <p:pic>
        <p:nvPicPr>
          <p:cNvPr id="12" name="Picture 11">
            <a:extLst>
              <a:ext uri="{FF2B5EF4-FFF2-40B4-BE49-F238E27FC236}">
                <a16:creationId xmlns="" xmlns:a16="http://schemas.microsoft.com/office/drawing/2014/main" id="{E9474ADA-C397-9089-AB72-F8F3F3CD768B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601137" y="406108"/>
            <a:ext cx="1611680" cy="19644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FA9C229D-4D9D-0296-C48C-4263052FC545}"/>
              </a:ext>
            </a:extLst>
          </p:cNvPr>
          <p:cNvSpPr txBox="1"/>
          <p:nvPr/>
        </p:nvSpPr>
        <p:spPr>
          <a:xfrm>
            <a:off x="4065252" y="7383891"/>
            <a:ext cx="10134600" cy="9900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2400" dirty="0">
                <a:solidFill>
                  <a:srgbClr val="163C3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(</a:t>
            </a:r>
            <a:r>
              <a:rPr lang="en-US" sz="2400" dirty="0" err="1">
                <a:solidFill>
                  <a:srgbClr val="163C3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sampai</a:t>
            </a:r>
            <a:r>
              <a:rPr lang="en-US" sz="2400" dirty="0">
                <a:solidFill>
                  <a:srgbClr val="163C3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</a:t>
            </a:r>
            <a:r>
              <a:rPr lang="en-US" sz="2400" dirty="0" err="1">
                <a:solidFill>
                  <a:srgbClr val="163C3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dengan</a:t>
            </a:r>
            <a:r>
              <a:rPr lang="en-US" sz="2400" dirty="0">
                <a:solidFill>
                  <a:srgbClr val="163C3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</a:t>
            </a:r>
            <a:r>
              <a:rPr lang="en-US" sz="2400" dirty="0" smtClean="0">
                <a:solidFill>
                  <a:srgbClr val="163C3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30 </a:t>
            </a:r>
            <a:r>
              <a:rPr lang="en-US" sz="2400" dirty="0" err="1" smtClean="0">
                <a:solidFill>
                  <a:srgbClr val="163C3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Juni</a:t>
            </a:r>
            <a:r>
              <a:rPr lang="en-US" sz="2400" dirty="0" smtClean="0">
                <a:solidFill>
                  <a:srgbClr val="163C3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2025)</a:t>
            </a:r>
            <a:endParaRPr lang="en-US" sz="2400" dirty="0">
              <a:solidFill>
                <a:srgbClr val="163C3F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A8A0600B-8B2E-A94E-406F-A29EAC7DDE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>
            <a:extLst>
              <a:ext uri="{FF2B5EF4-FFF2-40B4-BE49-F238E27FC236}">
                <a16:creationId xmlns="" xmlns:a16="http://schemas.microsoft.com/office/drawing/2014/main" id="{3A80FD18-2EF0-BAC2-81F2-5CC185E67749}"/>
              </a:ext>
            </a:extLst>
          </p:cNvPr>
          <p:cNvSpPr/>
          <p:nvPr/>
        </p:nvSpPr>
        <p:spPr>
          <a:xfrm flipV="1">
            <a:off x="280770" y="6134592"/>
            <a:ext cx="3864095" cy="3899545"/>
          </a:xfrm>
          <a:custGeom>
            <a:avLst/>
            <a:gdLst/>
            <a:ahLst/>
            <a:cxnLst/>
            <a:rect l="l" t="t" r="r" b="b"/>
            <a:pathLst>
              <a:path w="3864095" h="3899545">
                <a:moveTo>
                  <a:pt x="0" y="3899545"/>
                </a:moveTo>
                <a:lnTo>
                  <a:pt x="3864095" y="3899545"/>
                </a:lnTo>
                <a:lnTo>
                  <a:pt x="3864095" y="0"/>
                </a:lnTo>
                <a:lnTo>
                  <a:pt x="0" y="0"/>
                </a:lnTo>
                <a:lnTo>
                  <a:pt x="0" y="3899545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=""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</p:sp>
      <p:sp>
        <p:nvSpPr>
          <p:cNvPr id="5" name="Freeform 5">
            <a:extLst>
              <a:ext uri="{FF2B5EF4-FFF2-40B4-BE49-F238E27FC236}">
                <a16:creationId xmlns="" xmlns:a16="http://schemas.microsoft.com/office/drawing/2014/main" id="{BBF6A2FE-4D78-743C-B70B-EF2E014B39C3}"/>
              </a:ext>
            </a:extLst>
          </p:cNvPr>
          <p:cNvSpPr/>
          <p:nvPr/>
        </p:nvSpPr>
        <p:spPr>
          <a:xfrm flipH="1">
            <a:off x="14199852" y="271913"/>
            <a:ext cx="3864095" cy="3899545"/>
          </a:xfrm>
          <a:custGeom>
            <a:avLst/>
            <a:gdLst/>
            <a:ahLst/>
            <a:cxnLst/>
            <a:rect l="l" t="t" r="r" b="b"/>
            <a:pathLst>
              <a:path w="3864095" h="3899545">
                <a:moveTo>
                  <a:pt x="3864095" y="0"/>
                </a:moveTo>
                <a:lnTo>
                  <a:pt x="0" y="0"/>
                </a:lnTo>
                <a:lnTo>
                  <a:pt x="0" y="3899545"/>
                </a:lnTo>
                <a:lnTo>
                  <a:pt x="3864095" y="3899545"/>
                </a:lnTo>
                <a:lnTo>
                  <a:pt x="3864095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=""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</p:sp>
      <p:sp>
        <p:nvSpPr>
          <p:cNvPr id="6" name="Freeform 6">
            <a:extLst>
              <a:ext uri="{FF2B5EF4-FFF2-40B4-BE49-F238E27FC236}">
                <a16:creationId xmlns="" xmlns:a16="http://schemas.microsoft.com/office/drawing/2014/main" id="{BC4554A4-B21A-6DCC-E01D-40CDC5C2E28A}"/>
              </a:ext>
            </a:extLst>
          </p:cNvPr>
          <p:cNvSpPr/>
          <p:nvPr/>
        </p:nvSpPr>
        <p:spPr>
          <a:xfrm>
            <a:off x="5486400" y="2147206"/>
            <a:ext cx="7315200" cy="252707"/>
          </a:xfrm>
          <a:custGeom>
            <a:avLst/>
            <a:gdLst/>
            <a:ahLst/>
            <a:cxnLst/>
            <a:rect l="l" t="t" r="r" b="b"/>
            <a:pathLst>
              <a:path w="7315200" h="252707">
                <a:moveTo>
                  <a:pt x="0" y="0"/>
                </a:moveTo>
                <a:lnTo>
                  <a:pt x="7315200" y="0"/>
                </a:lnTo>
                <a:lnTo>
                  <a:pt x="7315200" y="252707"/>
                </a:lnTo>
                <a:lnTo>
                  <a:pt x="0" y="252707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=""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</p:sp>
      <p:sp>
        <p:nvSpPr>
          <p:cNvPr id="7" name="TextBox 7">
            <a:extLst>
              <a:ext uri="{FF2B5EF4-FFF2-40B4-BE49-F238E27FC236}">
                <a16:creationId xmlns="" xmlns:a16="http://schemas.microsoft.com/office/drawing/2014/main" id="{41E6FAA8-17F6-C6AE-A364-C8F165520EFC}"/>
              </a:ext>
            </a:extLst>
          </p:cNvPr>
          <p:cNvSpPr txBox="1"/>
          <p:nvPr/>
        </p:nvSpPr>
        <p:spPr>
          <a:xfrm>
            <a:off x="0" y="1409700"/>
            <a:ext cx="18288000" cy="7963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2800" dirty="0">
                <a:solidFill>
                  <a:srgbClr val="163C3F"/>
                </a:solidFill>
                <a:latin typeface="League Spartan"/>
                <a:ea typeface="Lato" panose="020F0502020204030203" pitchFamily="34" charset="0"/>
                <a:cs typeface="Lato" panose="020F0502020204030203" pitchFamily="34" charset="0"/>
                <a:sym typeface="League Spartan"/>
              </a:rPr>
              <a:t>PERSENTASE REALISASI CAPAIAN KINERJA, KEUANGAN, DAN FISIK</a:t>
            </a:r>
          </a:p>
        </p:txBody>
      </p:sp>
      <p:graphicFrame>
        <p:nvGraphicFramePr>
          <p:cNvPr id="11" name="Chart 10">
            <a:extLst>
              <a:ext uri="{FF2B5EF4-FFF2-40B4-BE49-F238E27FC236}">
                <a16:creationId xmlns="" xmlns:xdr="http://schemas.openxmlformats.org/drawingml/2006/spreadsheetDrawing" xmlns:a16="http://schemas.microsoft.com/office/drawing/2014/main" xmlns:lc="http://schemas.openxmlformats.org/drawingml/2006/lockedCanvas" id="{CB2466E2-3E34-6D6A-4B14-061F0D2A177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50251886"/>
              </p:ext>
            </p:extLst>
          </p:nvPr>
        </p:nvGraphicFramePr>
        <p:xfrm>
          <a:off x="1371600" y="2399913"/>
          <a:ext cx="15392400" cy="67059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</p:spTree>
    <p:extLst>
      <p:ext uri="{BB962C8B-B14F-4D97-AF65-F5344CB8AC3E}">
        <p14:creationId xmlns:p14="http://schemas.microsoft.com/office/powerpoint/2010/main" val="3770693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91460E18-652F-1E9B-2940-28D3AEF31F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>
            <a:extLst>
              <a:ext uri="{FF2B5EF4-FFF2-40B4-BE49-F238E27FC236}">
                <a16:creationId xmlns="" xmlns:a16="http://schemas.microsoft.com/office/drawing/2014/main" id="{3BC7F645-2A10-35C6-4081-3FD8FF71CAA9}"/>
              </a:ext>
            </a:extLst>
          </p:cNvPr>
          <p:cNvSpPr/>
          <p:nvPr/>
        </p:nvSpPr>
        <p:spPr>
          <a:xfrm flipV="1">
            <a:off x="280770" y="6134592"/>
            <a:ext cx="3864095" cy="3899545"/>
          </a:xfrm>
          <a:custGeom>
            <a:avLst/>
            <a:gdLst/>
            <a:ahLst/>
            <a:cxnLst/>
            <a:rect l="l" t="t" r="r" b="b"/>
            <a:pathLst>
              <a:path w="3864095" h="3899545">
                <a:moveTo>
                  <a:pt x="0" y="3899545"/>
                </a:moveTo>
                <a:lnTo>
                  <a:pt x="3864095" y="3899545"/>
                </a:lnTo>
                <a:lnTo>
                  <a:pt x="3864095" y="0"/>
                </a:lnTo>
                <a:lnTo>
                  <a:pt x="0" y="0"/>
                </a:lnTo>
                <a:lnTo>
                  <a:pt x="0" y="3899545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=""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</p:sp>
      <p:sp>
        <p:nvSpPr>
          <p:cNvPr id="5" name="Freeform 5">
            <a:extLst>
              <a:ext uri="{FF2B5EF4-FFF2-40B4-BE49-F238E27FC236}">
                <a16:creationId xmlns="" xmlns:a16="http://schemas.microsoft.com/office/drawing/2014/main" id="{4C5C7E4C-D2B4-1B99-7014-09D31FC22BED}"/>
              </a:ext>
            </a:extLst>
          </p:cNvPr>
          <p:cNvSpPr/>
          <p:nvPr/>
        </p:nvSpPr>
        <p:spPr>
          <a:xfrm flipH="1">
            <a:off x="14199852" y="271913"/>
            <a:ext cx="3864095" cy="3899545"/>
          </a:xfrm>
          <a:custGeom>
            <a:avLst/>
            <a:gdLst/>
            <a:ahLst/>
            <a:cxnLst/>
            <a:rect l="l" t="t" r="r" b="b"/>
            <a:pathLst>
              <a:path w="3864095" h="3899545">
                <a:moveTo>
                  <a:pt x="3864095" y="0"/>
                </a:moveTo>
                <a:lnTo>
                  <a:pt x="0" y="0"/>
                </a:lnTo>
                <a:lnTo>
                  <a:pt x="0" y="3899545"/>
                </a:lnTo>
                <a:lnTo>
                  <a:pt x="3864095" y="3899545"/>
                </a:lnTo>
                <a:lnTo>
                  <a:pt x="3864095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=""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</p:sp>
      <p:sp>
        <p:nvSpPr>
          <p:cNvPr id="6" name="Freeform 6">
            <a:extLst>
              <a:ext uri="{FF2B5EF4-FFF2-40B4-BE49-F238E27FC236}">
                <a16:creationId xmlns="" xmlns:a16="http://schemas.microsoft.com/office/drawing/2014/main" id="{C0B3FBCA-2D9C-18C7-1414-D75BCB789BE4}"/>
              </a:ext>
            </a:extLst>
          </p:cNvPr>
          <p:cNvSpPr/>
          <p:nvPr/>
        </p:nvSpPr>
        <p:spPr>
          <a:xfrm>
            <a:off x="5486400" y="2147206"/>
            <a:ext cx="7315200" cy="252707"/>
          </a:xfrm>
          <a:custGeom>
            <a:avLst/>
            <a:gdLst/>
            <a:ahLst/>
            <a:cxnLst/>
            <a:rect l="l" t="t" r="r" b="b"/>
            <a:pathLst>
              <a:path w="7315200" h="252707">
                <a:moveTo>
                  <a:pt x="0" y="0"/>
                </a:moveTo>
                <a:lnTo>
                  <a:pt x="7315200" y="0"/>
                </a:lnTo>
                <a:lnTo>
                  <a:pt x="7315200" y="252707"/>
                </a:lnTo>
                <a:lnTo>
                  <a:pt x="0" y="252707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=""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</p:sp>
      <p:sp>
        <p:nvSpPr>
          <p:cNvPr id="7" name="TextBox 7">
            <a:extLst>
              <a:ext uri="{FF2B5EF4-FFF2-40B4-BE49-F238E27FC236}">
                <a16:creationId xmlns="" xmlns:a16="http://schemas.microsoft.com/office/drawing/2014/main" id="{6FA9085E-468B-8A7B-3CDE-90A42D262C7B}"/>
              </a:ext>
            </a:extLst>
          </p:cNvPr>
          <p:cNvSpPr txBox="1"/>
          <p:nvPr/>
        </p:nvSpPr>
        <p:spPr>
          <a:xfrm>
            <a:off x="0" y="1409700"/>
            <a:ext cx="18288000" cy="7963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2800" dirty="0">
                <a:solidFill>
                  <a:srgbClr val="163C3F"/>
                </a:solidFill>
                <a:latin typeface="League Spartan"/>
                <a:ea typeface="Lato" panose="020F0502020204030203" pitchFamily="34" charset="0"/>
                <a:cs typeface="Lato" panose="020F0502020204030203" pitchFamily="34" charset="0"/>
                <a:sym typeface="League Spartan"/>
              </a:rPr>
              <a:t>PERSENTASE REALISASI CAPAIAN KINERJA, KEUANGAN, DAN FISIK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lc="http://schemas.openxmlformats.org/drawingml/2006/lockedCanvas" xmlns:a16="http://schemas.microsoft.com/office/drawing/2014/main" xmlns="" xmlns:xdr="http://schemas.openxmlformats.org/drawingml/2006/spreadsheetDrawing" id="{57992C68-5C24-D573-E288-F078FEAB40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1345068"/>
              </p:ext>
            </p:extLst>
          </p:nvPr>
        </p:nvGraphicFramePr>
        <p:xfrm>
          <a:off x="1371600" y="2705101"/>
          <a:ext cx="15621000" cy="640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</p:spTree>
    <p:extLst>
      <p:ext uri="{BB962C8B-B14F-4D97-AF65-F5344CB8AC3E}">
        <p14:creationId xmlns:p14="http://schemas.microsoft.com/office/powerpoint/2010/main" val="2760726985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9B0D15B-A7DA-9069-9F50-83CE814BC1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>
            <a:extLst>
              <a:ext uri="{FF2B5EF4-FFF2-40B4-BE49-F238E27FC236}">
                <a16:creationId xmlns="" xmlns:a16="http://schemas.microsoft.com/office/drawing/2014/main" id="{1E94024D-8296-B7C3-C4A2-B1C8CA8AEACF}"/>
              </a:ext>
            </a:extLst>
          </p:cNvPr>
          <p:cNvSpPr/>
          <p:nvPr/>
        </p:nvSpPr>
        <p:spPr>
          <a:xfrm flipV="1">
            <a:off x="280770" y="6134592"/>
            <a:ext cx="3864095" cy="3899545"/>
          </a:xfrm>
          <a:custGeom>
            <a:avLst/>
            <a:gdLst/>
            <a:ahLst/>
            <a:cxnLst/>
            <a:rect l="l" t="t" r="r" b="b"/>
            <a:pathLst>
              <a:path w="3864095" h="3899545">
                <a:moveTo>
                  <a:pt x="0" y="3899545"/>
                </a:moveTo>
                <a:lnTo>
                  <a:pt x="3864095" y="3899545"/>
                </a:lnTo>
                <a:lnTo>
                  <a:pt x="3864095" y="0"/>
                </a:lnTo>
                <a:lnTo>
                  <a:pt x="0" y="0"/>
                </a:lnTo>
                <a:lnTo>
                  <a:pt x="0" y="3899545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=""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</p:sp>
      <p:sp>
        <p:nvSpPr>
          <p:cNvPr id="5" name="Freeform 5">
            <a:extLst>
              <a:ext uri="{FF2B5EF4-FFF2-40B4-BE49-F238E27FC236}">
                <a16:creationId xmlns="" xmlns:a16="http://schemas.microsoft.com/office/drawing/2014/main" id="{88F302E8-1A09-037E-1E5C-A6470D52F122}"/>
              </a:ext>
            </a:extLst>
          </p:cNvPr>
          <p:cNvSpPr/>
          <p:nvPr/>
        </p:nvSpPr>
        <p:spPr>
          <a:xfrm flipH="1">
            <a:off x="14199852" y="271913"/>
            <a:ext cx="3864095" cy="3899545"/>
          </a:xfrm>
          <a:custGeom>
            <a:avLst/>
            <a:gdLst/>
            <a:ahLst/>
            <a:cxnLst/>
            <a:rect l="l" t="t" r="r" b="b"/>
            <a:pathLst>
              <a:path w="3864095" h="3899545">
                <a:moveTo>
                  <a:pt x="3864095" y="0"/>
                </a:moveTo>
                <a:lnTo>
                  <a:pt x="0" y="0"/>
                </a:lnTo>
                <a:lnTo>
                  <a:pt x="0" y="3899545"/>
                </a:lnTo>
                <a:lnTo>
                  <a:pt x="3864095" y="3899545"/>
                </a:lnTo>
                <a:lnTo>
                  <a:pt x="3864095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=""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</p:sp>
      <p:sp>
        <p:nvSpPr>
          <p:cNvPr id="6" name="Freeform 6">
            <a:extLst>
              <a:ext uri="{FF2B5EF4-FFF2-40B4-BE49-F238E27FC236}">
                <a16:creationId xmlns="" xmlns:a16="http://schemas.microsoft.com/office/drawing/2014/main" id="{CDD7D62D-3B27-459B-2F82-53D49DB174D4}"/>
              </a:ext>
            </a:extLst>
          </p:cNvPr>
          <p:cNvSpPr/>
          <p:nvPr/>
        </p:nvSpPr>
        <p:spPr>
          <a:xfrm>
            <a:off x="5486400" y="2147206"/>
            <a:ext cx="7315200" cy="252707"/>
          </a:xfrm>
          <a:custGeom>
            <a:avLst/>
            <a:gdLst/>
            <a:ahLst/>
            <a:cxnLst/>
            <a:rect l="l" t="t" r="r" b="b"/>
            <a:pathLst>
              <a:path w="7315200" h="252707">
                <a:moveTo>
                  <a:pt x="0" y="0"/>
                </a:moveTo>
                <a:lnTo>
                  <a:pt x="7315200" y="0"/>
                </a:lnTo>
                <a:lnTo>
                  <a:pt x="7315200" y="252707"/>
                </a:lnTo>
                <a:lnTo>
                  <a:pt x="0" y="252707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=""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</p:sp>
      <p:sp>
        <p:nvSpPr>
          <p:cNvPr id="7" name="TextBox 7">
            <a:extLst>
              <a:ext uri="{FF2B5EF4-FFF2-40B4-BE49-F238E27FC236}">
                <a16:creationId xmlns="" xmlns:a16="http://schemas.microsoft.com/office/drawing/2014/main" id="{FC053523-3C7B-FFCB-7691-5C65AC8DC39C}"/>
              </a:ext>
            </a:extLst>
          </p:cNvPr>
          <p:cNvSpPr txBox="1"/>
          <p:nvPr/>
        </p:nvSpPr>
        <p:spPr>
          <a:xfrm>
            <a:off x="0" y="1409700"/>
            <a:ext cx="18288000" cy="7963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2800" dirty="0">
                <a:solidFill>
                  <a:srgbClr val="163C3F"/>
                </a:solidFill>
                <a:latin typeface="League Spartan"/>
                <a:ea typeface="Lato" panose="020F0502020204030203" pitchFamily="34" charset="0"/>
                <a:cs typeface="Lato" panose="020F0502020204030203" pitchFamily="34" charset="0"/>
                <a:sym typeface="League Spartan"/>
              </a:rPr>
              <a:t>PERSENTASE REALISASI CAPAIAN KINERJA, KEUANGAN, DAN FISIK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lc="http://schemas.openxmlformats.org/drawingml/2006/lockedCanvas" xmlns:a16="http://schemas.microsoft.com/office/drawing/2014/main" xmlns="" xmlns:xdr="http://schemas.openxmlformats.org/drawingml/2006/spreadsheetDrawing" id="{2ADC5F24-EADC-42B5-E431-649CF8A90FF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7374741"/>
              </p:ext>
            </p:extLst>
          </p:nvPr>
        </p:nvGraphicFramePr>
        <p:xfrm>
          <a:off x="1295400" y="2552701"/>
          <a:ext cx="15697199" cy="655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</p:spTree>
    <p:extLst>
      <p:ext uri="{BB962C8B-B14F-4D97-AF65-F5344CB8AC3E}">
        <p14:creationId xmlns:p14="http://schemas.microsoft.com/office/powerpoint/2010/main" val="3831481591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B7400FA6-7C09-B376-F024-93DD792146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>
            <a:extLst>
              <a:ext uri="{FF2B5EF4-FFF2-40B4-BE49-F238E27FC236}">
                <a16:creationId xmlns="" xmlns:a16="http://schemas.microsoft.com/office/drawing/2014/main" id="{8DFFE3C5-A2B2-D676-3BBD-C6DC3335BAF2}"/>
              </a:ext>
            </a:extLst>
          </p:cNvPr>
          <p:cNvSpPr/>
          <p:nvPr/>
        </p:nvSpPr>
        <p:spPr>
          <a:xfrm flipV="1">
            <a:off x="280770" y="6134592"/>
            <a:ext cx="3864095" cy="3899545"/>
          </a:xfrm>
          <a:custGeom>
            <a:avLst/>
            <a:gdLst/>
            <a:ahLst/>
            <a:cxnLst/>
            <a:rect l="l" t="t" r="r" b="b"/>
            <a:pathLst>
              <a:path w="3864095" h="3899545">
                <a:moveTo>
                  <a:pt x="0" y="3899545"/>
                </a:moveTo>
                <a:lnTo>
                  <a:pt x="3864095" y="3899545"/>
                </a:lnTo>
                <a:lnTo>
                  <a:pt x="3864095" y="0"/>
                </a:lnTo>
                <a:lnTo>
                  <a:pt x="0" y="0"/>
                </a:lnTo>
                <a:lnTo>
                  <a:pt x="0" y="3899545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=""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</p:sp>
      <p:sp>
        <p:nvSpPr>
          <p:cNvPr id="5" name="Freeform 5">
            <a:extLst>
              <a:ext uri="{FF2B5EF4-FFF2-40B4-BE49-F238E27FC236}">
                <a16:creationId xmlns="" xmlns:a16="http://schemas.microsoft.com/office/drawing/2014/main" id="{7249B550-F1D0-4CC3-EEB1-2559FC41BFA5}"/>
              </a:ext>
            </a:extLst>
          </p:cNvPr>
          <p:cNvSpPr/>
          <p:nvPr/>
        </p:nvSpPr>
        <p:spPr>
          <a:xfrm flipH="1">
            <a:off x="14199852" y="271913"/>
            <a:ext cx="3864095" cy="3899545"/>
          </a:xfrm>
          <a:custGeom>
            <a:avLst/>
            <a:gdLst/>
            <a:ahLst/>
            <a:cxnLst/>
            <a:rect l="l" t="t" r="r" b="b"/>
            <a:pathLst>
              <a:path w="3864095" h="3899545">
                <a:moveTo>
                  <a:pt x="3864095" y="0"/>
                </a:moveTo>
                <a:lnTo>
                  <a:pt x="0" y="0"/>
                </a:lnTo>
                <a:lnTo>
                  <a:pt x="0" y="3899545"/>
                </a:lnTo>
                <a:lnTo>
                  <a:pt x="3864095" y="3899545"/>
                </a:lnTo>
                <a:lnTo>
                  <a:pt x="3864095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=""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</p:sp>
      <p:sp>
        <p:nvSpPr>
          <p:cNvPr id="6" name="Freeform 6">
            <a:extLst>
              <a:ext uri="{FF2B5EF4-FFF2-40B4-BE49-F238E27FC236}">
                <a16:creationId xmlns="" xmlns:a16="http://schemas.microsoft.com/office/drawing/2014/main" id="{B87F7E57-1AF4-AD6B-095C-6632091C4D2E}"/>
              </a:ext>
            </a:extLst>
          </p:cNvPr>
          <p:cNvSpPr/>
          <p:nvPr/>
        </p:nvSpPr>
        <p:spPr>
          <a:xfrm>
            <a:off x="5486400" y="2147206"/>
            <a:ext cx="7315200" cy="252707"/>
          </a:xfrm>
          <a:custGeom>
            <a:avLst/>
            <a:gdLst/>
            <a:ahLst/>
            <a:cxnLst/>
            <a:rect l="l" t="t" r="r" b="b"/>
            <a:pathLst>
              <a:path w="7315200" h="252707">
                <a:moveTo>
                  <a:pt x="0" y="0"/>
                </a:moveTo>
                <a:lnTo>
                  <a:pt x="7315200" y="0"/>
                </a:lnTo>
                <a:lnTo>
                  <a:pt x="7315200" y="252707"/>
                </a:lnTo>
                <a:lnTo>
                  <a:pt x="0" y="252707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=""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</p:sp>
      <p:sp>
        <p:nvSpPr>
          <p:cNvPr id="7" name="TextBox 7">
            <a:extLst>
              <a:ext uri="{FF2B5EF4-FFF2-40B4-BE49-F238E27FC236}">
                <a16:creationId xmlns="" xmlns:a16="http://schemas.microsoft.com/office/drawing/2014/main" id="{D78DE378-56FF-ED89-815D-C433A967E7B9}"/>
              </a:ext>
            </a:extLst>
          </p:cNvPr>
          <p:cNvSpPr txBox="1"/>
          <p:nvPr/>
        </p:nvSpPr>
        <p:spPr>
          <a:xfrm>
            <a:off x="0" y="1409700"/>
            <a:ext cx="18288000" cy="7963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2800" dirty="0">
                <a:solidFill>
                  <a:srgbClr val="163C3F"/>
                </a:solidFill>
                <a:latin typeface="League Spartan"/>
                <a:ea typeface="Lato" panose="020F0502020204030203" pitchFamily="34" charset="0"/>
                <a:cs typeface="Lato" panose="020F0502020204030203" pitchFamily="34" charset="0"/>
                <a:sym typeface="League Spartan"/>
              </a:rPr>
              <a:t>PERSENTASE REALISASI CAPAIAN KINERJA, KEUANGAN, DAN FISIK</a:t>
            </a:r>
          </a:p>
        </p:txBody>
      </p:sp>
      <p:graphicFrame>
        <p:nvGraphicFramePr>
          <p:cNvPr id="11" name="Chart 10">
            <a:extLst>
              <a:ext uri="{FF2B5EF4-FFF2-40B4-BE49-F238E27FC236}">
                <a16:creationId xmlns="" xmlns:xdr="http://schemas.openxmlformats.org/drawingml/2006/spreadsheetDrawing" xmlns:a16="http://schemas.microsoft.com/office/drawing/2014/main" xmlns:lc="http://schemas.openxmlformats.org/drawingml/2006/lockedCanvas" id="{92F5E38A-3017-BCF1-BE76-4FEE6822A8F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99721777"/>
              </p:ext>
            </p:extLst>
          </p:nvPr>
        </p:nvGraphicFramePr>
        <p:xfrm>
          <a:off x="1219200" y="2552700"/>
          <a:ext cx="15849600" cy="65531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</p:spTree>
    <p:extLst>
      <p:ext uri="{BB962C8B-B14F-4D97-AF65-F5344CB8AC3E}">
        <p14:creationId xmlns:p14="http://schemas.microsoft.com/office/powerpoint/2010/main" val="2287780342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E7188BE6-6249-CFDE-5685-906BB5CB84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>
            <a:extLst>
              <a:ext uri="{FF2B5EF4-FFF2-40B4-BE49-F238E27FC236}">
                <a16:creationId xmlns="" xmlns:a16="http://schemas.microsoft.com/office/drawing/2014/main" id="{E5CD1397-DE0D-7E2B-B157-D78C591D7DE7}"/>
              </a:ext>
            </a:extLst>
          </p:cNvPr>
          <p:cNvSpPr/>
          <p:nvPr/>
        </p:nvSpPr>
        <p:spPr>
          <a:xfrm flipV="1">
            <a:off x="280770" y="6134592"/>
            <a:ext cx="3864095" cy="3899545"/>
          </a:xfrm>
          <a:custGeom>
            <a:avLst/>
            <a:gdLst/>
            <a:ahLst/>
            <a:cxnLst/>
            <a:rect l="l" t="t" r="r" b="b"/>
            <a:pathLst>
              <a:path w="3864095" h="3899545">
                <a:moveTo>
                  <a:pt x="0" y="3899545"/>
                </a:moveTo>
                <a:lnTo>
                  <a:pt x="3864095" y="3899545"/>
                </a:lnTo>
                <a:lnTo>
                  <a:pt x="3864095" y="0"/>
                </a:lnTo>
                <a:lnTo>
                  <a:pt x="0" y="0"/>
                </a:lnTo>
                <a:lnTo>
                  <a:pt x="0" y="3899545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=""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</p:sp>
      <p:sp>
        <p:nvSpPr>
          <p:cNvPr id="5" name="Freeform 5">
            <a:extLst>
              <a:ext uri="{FF2B5EF4-FFF2-40B4-BE49-F238E27FC236}">
                <a16:creationId xmlns="" xmlns:a16="http://schemas.microsoft.com/office/drawing/2014/main" id="{0576781E-D8E1-71C0-8EFC-3E6054C73761}"/>
              </a:ext>
            </a:extLst>
          </p:cNvPr>
          <p:cNvSpPr/>
          <p:nvPr/>
        </p:nvSpPr>
        <p:spPr>
          <a:xfrm flipH="1">
            <a:off x="14199852" y="271913"/>
            <a:ext cx="3864095" cy="3899545"/>
          </a:xfrm>
          <a:custGeom>
            <a:avLst/>
            <a:gdLst/>
            <a:ahLst/>
            <a:cxnLst/>
            <a:rect l="l" t="t" r="r" b="b"/>
            <a:pathLst>
              <a:path w="3864095" h="3899545">
                <a:moveTo>
                  <a:pt x="3864095" y="0"/>
                </a:moveTo>
                <a:lnTo>
                  <a:pt x="0" y="0"/>
                </a:lnTo>
                <a:lnTo>
                  <a:pt x="0" y="3899545"/>
                </a:lnTo>
                <a:lnTo>
                  <a:pt x="3864095" y="3899545"/>
                </a:lnTo>
                <a:lnTo>
                  <a:pt x="3864095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=""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</p:sp>
      <p:sp>
        <p:nvSpPr>
          <p:cNvPr id="6" name="Freeform 6">
            <a:extLst>
              <a:ext uri="{FF2B5EF4-FFF2-40B4-BE49-F238E27FC236}">
                <a16:creationId xmlns="" xmlns:a16="http://schemas.microsoft.com/office/drawing/2014/main" id="{5E0C0CFF-5FF2-CEBC-78C9-5DBBF039CEB8}"/>
              </a:ext>
            </a:extLst>
          </p:cNvPr>
          <p:cNvSpPr/>
          <p:nvPr/>
        </p:nvSpPr>
        <p:spPr>
          <a:xfrm>
            <a:off x="5486400" y="2147206"/>
            <a:ext cx="7315200" cy="252707"/>
          </a:xfrm>
          <a:custGeom>
            <a:avLst/>
            <a:gdLst/>
            <a:ahLst/>
            <a:cxnLst/>
            <a:rect l="l" t="t" r="r" b="b"/>
            <a:pathLst>
              <a:path w="7315200" h="252707">
                <a:moveTo>
                  <a:pt x="0" y="0"/>
                </a:moveTo>
                <a:lnTo>
                  <a:pt x="7315200" y="0"/>
                </a:lnTo>
                <a:lnTo>
                  <a:pt x="7315200" y="252707"/>
                </a:lnTo>
                <a:lnTo>
                  <a:pt x="0" y="252707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=""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</p:sp>
      <p:sp>
        <p:nvSpPr>
          <p:cNvPr id="7" name="TextBox 7">
            <a:extLst>
              <a:ext uri="{FF2B5EF4-FFF2-40B4-BE49-F238E27FC236}">
                <a16:creationId xmlns="" xmlns:a16="http://schemas.microsoft.com/office/drawing/2014/main" id="{44B8DF23-7533-E44C-F241-B270DEC16438}"/>
              </a:ext>
            </a:extLst>
          </p:cNvPr>
          <p:cNvSpPr txBox="1"/>
          <p:nvPr/>
        </p:nvSpPr>
        <p:spPr>
          <a:xfrm>
            <a:off x="0" y="1409700"/>
            <a:ext cx="18288000" cy="7963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2800" dirty="0">
                <a:solidFill>
                  <a:srgbClr val="163C3F"/>
                </a:solidFill>
                <a:latin typeface="League Spartan"/>
                <a:ea typeface="Lato" panose="020F0502020204030203" pitchFamily="34" charset="0"/>
                <a:cs typeface="Lato" panose="020F0502020204030203" pitchFamily="34" charset="0"/>
                <a:sym typeface="League Spartan"/>
              </a:rPr>
              <a:t>PERSENTASE REALISASI CAPAIAN KINERJA, KEUANGAN, DAN FISIK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lc="http://schemas.openxmlformats.org/drawingml/2006/lockedCanvas" xmlns:a16="http://schemas.microsoft.com/office/drawing/2014/main" xmlns="" xmlns:xdr="http://schemas.openxmlformats.org/drawingml/2006/spreadsheetDrawing" id="{776140F1-BE14-4E2E-0F6E-6B247549621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97904975"/>
              </p:ext>
            </p:extLst>
          </p:nvPr>
        </p:nvGraphicFramePr>
        <p:xfrm>
          <a:off x="1371600" y="2628900"/>
          <a:ext cx="15392400" cy="640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</p:spTree>
    <p:extLst>
      <p:ext uri="{BB962C8B-B14F-4D97-AF65-F5344CB8AC3E}">
        <p14:creationId xmlns:p14="http://schemas.microsoft.com/office/powerpoint/2010/main" val="1055698532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A656B9AD-90B0-7E3B-D2E7-8130235685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>
            <a:extLst>
              <a:ext uri="{FF2B5EF4-FFF2-40B4-BE49-F238E27FC236}">
                <a16:creationId xmlns="" xmlns:a16="http://schemas.microsoft.com/office/drawing/2014/main" id="{A7CF5E35-2DE4-9EB1-3C30-B7FEA7FED412}"/>
              </a:ext>
            </a:extLst>
          </p:cNvPr>
          <p:cNvSpPr/>
          <p:nvPr/>
        </p:nvSpPr>
        <p:spPr>
          <a:xfrm flipV="1">
            <a:off x="280770" y="6134592"/>
            <a:ext cx="3864095" cy="3899545"/>
          </a:xfrm>
          <a:custGeom>
            <a:avLst/>
            <a:gdLst/>
            <a:ahLst/>
            <a:cxnLst/>
            <a:rect l="l" t="t" r="r" b="b"/>
            <a:pathLst>
              <a:path w="3864095" h="3899545">
                <a:moveTo>
                  <a:pt x="0" y="3899545"/>
                </a:moveTo>
                <a:lnTo>
                  <a:pt x="3864095" y="3899545"/>
                </a:lnTo>
                <a:lnTo>
                  <a:pt x="3864095" y="0"/>
                </a:lnTo>
                <a:lnTo>
                  <a:pt x="0" y="0"/>
                </a:lnTo>
                <a:lnTo>
                  <a:pt x="0" y="3899545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=""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</p:sp>
      <p:sp>
        <p:nvSpPr>
          <p:cNvPr id="5" name="Freeform 5">
            <a:extLst>
              <a:ext uri="{FF2B5EF4-FFF2-40B4-BE49-F238E27FC236}">
                <a16:creationId xmlns="" xmlns:a16="http://schemas.microsoft.com/office/drawing/2014/main" id="{733D9701-E9DE-DFE4-918F-8DE26D79ECF4}"/>
              </a:ext>
            </a:extLst>
          </p:cNvPr>
          <p:cNvSpPr/>
          <p:nvPr/>
        </p:nvSpPr>
        <p:spPr>
          <a:xfrm flipH="1">
            <a:off x="14199852" y="271913"/>
            <a:ext cx="3864095" cy="3899545"/>
          </a:xfrm>
          <a:custGeom>
            <a:avLst/>
            <a:gdLst/>
            <a:ahLst/>
            <a:cxnLst/>
            <a:rect l="l" t="t" r="r" b="b"/>
            <a:pathLst>
              <a:path w="3864095" h="3899545">
                <a:moveTo>
                  <a:pt x="3864095" y="0"/>
                </a:moveTo>
                <a:lnTo>
                  <a:pt x="0" y="0"/>
                </a:lnTo>
                <a:lnTo>
                  <a:pt x="0" y="3899545"/>
                </a:lnTo>
                <a:lnTo>
                  <a:pt x="3864095" y="3899545"/>
                </a:lnTo>
                <a:lnTo>
                  <a:pt x="3864095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=""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</p:sp>
      <p:sp>
        <p:nvSpPr>
          <p:cNvPr id="6" name="Freeform 6">
            <a:extLst>
              <a:ext uri="{FF2B5EF4-FFF2-40B4-BE49-F238E27FC236}">
                <a16:creationId xmlns="" xmlns:a16="http://schemas.microsoft.com/office/drawing/2014/main" id="{419F6FEA-A4E4-AC86-4108-2528145AB5A6}"/>
              </a:ext>
            </a:extLst>
          </p:cNvPr>
          <p:cNvSpPr/>
          <p:nvPr/>
        </p:nvSpPr>
        <p:spPr>
          <a:xfrm>
            <a:off x="5486400" y="2147206"/>
            <a:ext cx="7315200" cy="252707"/>
          </a:xfrm>
          <a:custGeom>
            <a:avLst/>
            <a:gdLst/>
            <a:ahLst/>
            <a:cxnLst/>
            <a:rect l="l" t="t" r="r" b="b"/>
            <a:pathLst>
              <a:path w="7315200" h="252707">
                <a:moveTo>
                  <a:pt x="0" y="0"/>
                </a:moveTo>
                <a:lnTo>
                  <a:pt x="7315200" y="0"/>
                </a:lnTo>
                <a:lnTo>
                  <a:pt x="7315200" y="252707"/>
                </a:lnTo>
                <a:lnTo>
                  <a:pt x="0" y="252707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=""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</p:sp>
      <p:sp>
        <p:nvSpPr>
          <p:cNvPr id="7" name="TextBox 7">
            <a:extLst>
              <a:ext uri="{FF2B5EF4-FFF2-40B4-BE49-F238E27FC236}">
                <a16:creationId xmlns="" xmlns:a16="http://schemas.microsoft.com/office/drawing/2014/main" id="{3B992249-940F-C4BC-DA14-4E91F592CD6C}"/>
              </a:ext>
            </a:extLst>
          </p:cNvPr>
          <p:cNvSpPr txBox="1"/>
          <p:nvPr/>
        </p:nvSpPr>
        <p:spPr>
          <a:xfrm>
            <a:off x="0" y="1409700"/>
            <a:ext cx="18288000" cy="7963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2800" dirty="0">
                <a:solidFill>
                  <a:srgbClr val="163C3F"/>
                </a:solidFill>
                <a:latin typeface="League Spartan"/>
                <a:ea typeface="Lato" panose="020F0502020204030203" pitchFamily="34" charset="0"/>
                <a:cs typeface="Lato" panose="020F0502020204030203" pitchFamily="34" charset="0"/>
                <a:sym typeface="League Spartan"/>
              </a:rPr>
              <a:t>PERSENTASE REALISASI CAPAIAN KINERJA, KEUANGAN, DAN FISIK</a:t>
            </a:r>
          </a:p>
        </p:txBody>
      </p:sp>
      <p:graphicFrame>
        <p:nvGraphicFramePr>
          <p:cNvPr id="13" name="Chart 12">
            <a:extLst>
              <a:ext uri="{FF2B5EF4-FFF2-40B4-BE49-F238E27FC236}">
                <a16:creationId xmlns:xdr="http://schemas.openxmlformats.org/drawingml/2006/spreadsheetDrawing" xmlns:a16="http://schemas.microsoft.com/office/drawing/2014/main" xmlns="" xmlns:lc="http://schemas.openxmlformats.org/drawingml/2006/lockedCanvas" id="{205A72A9-0E81-6DA0-1AA9-35CE9529E9E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30128424"/>
              </p:ext>
            </p:extLst>
          </p:nvPr>
        </p:nvGraphicFramePr>
        <p:xfrm>
          <a:off x="1143000" y="2552700"/>
          <a:ext cx="15849600" cy="655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</p:spTree>
    <p:extLst>
      <p:ext uri="{BB962C8B-B14F-4D97-AF65-F5344CB8AC3E}">
        <p14:creationId xmlns:p14="http://schemas.microsoft.com/office/powerpoint/2010/main" val="3461039814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DAC50835-A295-49FD-AE03-97AB34F24A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>
            <a:extLst>
              <a:ext uri="{FF2B5EF4-FFF2-40B4-BE49-F238E27FC236}">
                <a16:creationId xmlns="" xmlns:a16="http://schemas.microsoft.com/office/drawing/2014/main" id="{509265C3-FEF4-E8C4-DDF5-6235F9C9F516}"/>
              </a:ext>
            </a:extLst>
          </p:cNvPr>
          <p:cNvSpPr/>
          <p:nvPr/>
        </p:nvSpPr>
        <p:spPr>
          <a:xfrm flipV="1">
            <a:off x="280770" y="6134592"/>
            <a:ext cx="3864095" cy="3899545"/>
          </a:xfrm>
          <a:custGeom>
            <a:avLst/>
            <a:gdLst/>
            <a:ahLst/>
            <a:cxnLst/>
            <a:rect l="l" t="t" r="r" b="b"/>
            <a:pathLst>
              <a:path w="3864095" h="3899545">
                <a:moveTo>
                  <a:pt x="0" y="3899545"/>
                </a:moveTo>
                <a:lnTo>
                  <a:pt x="3864095" y="3899545"/>
                </a:lnTo>
                <a:lnTo>
                  <a:pt x="3864095" y="0"/>
                </a:lnTo>
                <a:lnTo>
                  <a:pt x="0" y="0"/>
                </a:lnTo>
                <a:lnTo>
                  <a:pt x="0" y="3899545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=""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</p:sp>
      <p:sp>
        <p:nvSpPr>
          <p:cNvPr id="5" name="Freeform 5">
            <a:extLst>
              <a:ext uri="{FF2B5EF4-FFF2-40B4-BE49-F238E27FC236}">
                <a16:creationId xmlns="" xmlns:a16="http://schemas.microsoft.com/office/drawing/2014/main" id="{3F64D5F7-896D-1081-4C13-695FA000F082}"/>
              </a:ext>
            </a:extLst>
          </p:cNvPr>
          <p:cNvSpPr/>
          <p:nvPr/>
        </p:nvSpPr>
        <p:spPr>
          <a:xfrm flipH="1">
            <a:off x="14199852" y="271913"/>
            <a:ext cx="3864095" cy="3899545"/>
          </a:xfrm>
          <a:custGeom>
            <a:avLst/>
            <a:gdLst/>
            <a:ahLst/>
            <a:cxnLst/>
            <a:rect l="l" t="t" r="r" b="b"/>
            <a:pathLst>
              <a:path w="3864095" h="3899545">
                <a:moveTo>
                  <a:pt x="3864095" y="0"/>
                </a:moveTo>
                <a:lnTo>
                  <a:pt x="0" y="0"/>
                </a:lnTo>
                <a:lnTo>
                  <a:pt x="0" y="3899545"/>
                </a:lnTo>
                <a:lnTo>
                  <a:pt x="3864095" y="3899545"/>
                </a:lnTo>
                <a:lnTo>
                  <a:pt x="3864095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=""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</p:sp>
      <p:sp>
        <p:nvSpPr>
          <p:cNvPr id="6" name="Freeform 6">
            <a:extLst>
              <a:ext uri="{FF2B5EF4-FFF2-40B4-BE49-F238E27FC236}">
                <a16:creationId xmlns="" xmlns:a16="http://schemas.microsoft.com/office/drawing/2014/main" id="{4F434B39-291C-9A58-CA69-1C695065ABC2}"/>
              </a:ext>
            </a:extLst>
          </p:cNvPr>
          <p:cNvSpPr/>
          <p:nvPr/>
        </p:nvSpPr>
        <p:spPr>
          <a:xfrm>
            <a:off x="5486400" y="2147206"/>
            <a:ext cx="7315200" cy="252707"/>
          </a:xfrm>
          <a:custGeom>
            <a:avLst/>
            <a:gdLst/>
            <a:ahLst/>
            <a:cxnLst/>
            <a:rect l="l" t="t" r="r" b="b"/>
            <a:pathLst>
              <a:path w="7315200" h="252707">
                <a:moveTo>
                  <a:pt x="0" y="0"/>
                </a:moveTo>
                <a:lnTo>
                  <a:pt x="7315200" y="0"/>
                </a:lnTo>
                <a:lnTo>
                  <a:pt x="7315200" y="252707"/>
                </a:lnTo>
                <a:lnTo>
                  <a:pt x="0" y="252707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=""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</p:sp>
      <p:sp>
        <p:nvSpPr>
          <p:cNvPr id="7" name="TextBox 7">
            <a:extLst>
              <a:ext uri="{FF2B5EF4-FFF2-40B4-BE49-F238E27FC236}">
                <a16:creationId xmlns="" xmlns:a16="http://schemas.microsoft.com/office/drawing/2014/main" id="{FE00CAA3-F60B-05FE-F4AB-20A71203A262}"/>
              </a:ext>
            </a:extLst>
          </p:cNvPr>
          <p:cNvSpPr txBox="1"/>
          <p:nvPr/>
        </p:nvSpPr>
        <p:spPr>
          <a:xfrm>
            <a:off x="0" y="1409700"/>
            <a:ext cx="18288000" cy="7963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2800" dirty="0">
                <a:solidFill>
                  <a:srgbClr val="163C3F"/>
                </a:solidFill>
                <a:latin typeface="League Spartan"/>
                <a:ea typeface="Lato" panose="020F0502020204030203" pitchFamily="34" charset="0"/>
                <a:cs typeface="Lato" panose="020F0502020204030203" pitchFamily="34" charset="0"/>
                <a:sym typeface="League Spartan"/>
              </a:rPr>
              <a:t>PERSENTASE REALISASI CAPAIAN KINERJA, KEUANGAN, DAN FISIK</a:t>
            </a:r>
          </a:p>
        </p:txBody>
      </p:sp>
      <p:graphicFrame>
        <p:nvGraphicFramePr>
          <p:cNvPr id="11" name="Chart 10">
            <a:extLst>
              <a:ext uri="{FF2B5EF4-FFF2-40B4-BE49-F238E27FC236}">
                <a16:creationId xmlns="" xmlns:xdr="http://schemas.openxmlformats.org/drawingml/2006/spreadsheetDrawing" xmlns:a16="http://schemas.microsoft.com/office/drawing/2014/main" xmlns:lc="http://schemas.openxmlformats.org/drawingml/2006/lockedCanvas" id="{D8124536-C13C-F740-45DD-7159817DE37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16012703"/>
              </p:ext>
            </p:extLst>
          </p:nvPr>
        </p:nvGraphicFramePr>
        <p:xfrm>
          <a:off x="1295400" y="2552700"/>
          <a:ext cx="15697200" cy="65531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</p:spTree>
    <p:extLst>
      <p:ext uri="{BB962C8B-B14F-4D97-AF65-F5344CB8AC3E}">
        <p14:creationId xmlns:p14="http://schemas.microsoft.com/office/powerpoint/2010/main" val="4113445776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>
          <a:xfrm>
            <a:off x="2852388" y="2567505"/>
            <a:ext cx="12583225" cy="4987533"/>
          </a:xfrm>
          <a:custGeom>
            <a:avLst/>
            <a:gdLst/>
            <a:ahLst/>
            <a:cxnLst/>
            <a:rect l="l" t="t" r="r" b="b"/>
            <a:pathLst>
              <a:path w="12583225" h="4987533">
                <a:moveTo>
                  <a:pt x="0" y="0"/>
                </a:moveTo>
                <a:lnTo>
                  <a:pt x="12583224" y="0"/>
                </a:lnTo>
                <a:lnTo>
                  <a:pt x="12583224" y="4987533"/>
                </a:lnTo>
                <a:lnTo>
                  <a:pt x="0" y="498753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75000"/>
              <a:extLst>
                <a:ext uri="{96DAC541-7B7A-43D3-8B79-37D633B846F1}">
                  <asvg:svgBlip xmlns=""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 dirty="0"/>
          </a:p>
        </p:txBody>
      </p:sp>
      <p:sp>
        <p:nvSpPr>
          <p:cNvPr id="6" name="Freeform 6"/>
          <p:cNvSpPr/>
          <p:nvPr/>
        </p:nvSpPr>
        <p:spPr>
          <a:xfrm flipV="1">
            <a:off x="280770" y="6134592"/>
            <a:ext cx="3864095" cy="3899545"/>
          </a:xfrm>
          <a:custGeom>
            <a:avLst/>
            <a:gdLst/>
            <a:ahLst/>
            <a:cxnLst/>
            <a:rect l="l" t="t" r="r" b="b"/>
            <a:pathLst>
              <a:path w="3864095" h="3899545">
                <a:moveTo>
                  <a:pt x="0" y="3899545"/>
                </a:moveTo>
                <a:lnTo>
                  <a:pt x="3864095" y="3899545"/>
                </a:lnTo>
                <a:lnTo>
                  <a:pt x="3864095" y="0"/>
                </a:lnTo>
                <a:lnTo>
                  <a:pt x="0" y="0"/>
                </a:lnTo>
                <a:lnTo>
                  <a:pt x="0" y="3899545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=""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</p:sp>
      <p:sp>
        <p:nvSpPr>
          <p:cNvPr id="8" name="Freeform 8"/>
          <p:cNvSpPr/>
          <p:nvPr/>
        </p:nvSpPr>
        <p:spPr>
          <a:xfrm flipH="1">
            <a:off x="14199852" y="271913"/>
            <a:ext cx="3864095" cy="3899545"/>
          </a:xfrm>
          <a:custGeom>
            <a:avLst/>
            <a:gdLst/>
            <a:ahLst/>
            <a:cxnLst/>
            <a:rect l="l" t="t" r="r" b="b"/>
            <a:pathLst>
              <a:path w="3864095" h="3899545">
                <a:moveTo>
                  <a:pt x="3864095" y="0"/>
                </a:moveTo>
                <a:lnTo>
                  <a:pt x="0" y="0"/>
                </a:lnTo>
                <a:lnTo>
                  <a:pt x="0" y="3899545"/>
                </a:lnTo>
                <a:lnTo>
                  <a:pt x="3864095" y="3899545"/>
                </a:lnTo>
                <a:lnTo>
                  <a:pt x="3864095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=""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</p:sp>
      <p:sp>
        <p:nvSpPr>
          <p:cNvPr id="9" name="Freeform 9"/>
          <p:cNvSpPr/>
          <p:nvPr/>
        </p:nvSpPr>
        <p:spPr>
          <a:xfrm>
            <a:off x="5486400" y="6022208"/>
            <a:ext cx="7315200" cy="252707"/>
          </a:xfrm>
          <a:custGeom>
            <a:avLst/>
            <a:gdLst/>
            <a:ahLst/>
            <a:cxnLst/>
            <a:rect l="l" t="t" r="r" b="b"/>
            <a:pathLst>
              <a:path w="7315200" h="252707">
                <a:moveTo>
                  <a:pt x="0" y="0"/>
                </a:moveTo>
                <a:lnTo>
                  <a:pt x="7315200" y="0"/>
                </a:lnTo>
                <a:lnTo>
                  <a:pt x="7315200" y="252707"/>
                </a:lnTo>
                <a:lnTo>
                  <a:pt x="0" y="252707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="" xmlns:asvg="http://schemas.microsoft.com/office/drawing/2016/SVG/main" r:embed="rId12"/>
                </a:ext>
              </a:extLst>
            </a:blip>
            <a:stretch>
              <a:fillRect/>
            </a:stretch>
          </a:blipFill>
        </p:spPr>
      </p:sp>
      <p:sp>
        <p:nvSpPr>
          <p:cNvPr id="12" name="TextBox 7">
            <a:extLst>
              <a:ext uri="{FF2B5EF4-FFF2-40B4-BE49-F238E27FC236}">
                <a16:creationId xmlns="" xmlns:a16="http://schemas.microsoft.com/office/drawing/2014/main" id="{5458A28A-7347-AEFA-9529-8CC638CFC927}"/>
              </a:ext>
            </a:extLst>
          </p:cNvPr>
          <p:cNvSpPr txBox="1"/>
          <p:nvPr/>
        </p:nvSpPr>
        <p:spPr>
          <a:xfrm>
            <a:off x="1577296" y="5032251"/>
            <a:ext cx="15133407" cy="5539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/>
            <a:r>
              <a:rPr lang="en-US" sz="3600" dirty="0" smtClean="0">
                <a:solidFill>
                  <a:srgbClr val="163C3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“TERIMA KASIH”</a:t>
            </a:r>
            <a:endParaRPr lang="en-US" sz="3600" dirty="0">
              <a:solidFill>
                <a:srgbClr val="163C3F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="" xmlns:a16="http://schemas.microsoft.com/office/drawing/2014/main" id="{1018EC91-0AE4-4E9E-729C-E31C76F6F4DE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/>
          <a:stretch/>
        </p:blipFill>
        <p:spPr>
          <a:xfrm>
            <a:off x="560834" y="88689"/>
            <a:ext cx="1236618" cy="150729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92</Words>
  <Application>Microsoft Office PowerPoint</Application>
  <PresentationFormat>Custom</PresentationFormat>
  <Paragraphs>18</Paragraphs>
  <Slides>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League Spartan</vt:lpstr>
      <vt:lpstr>Lato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Grey and Teal Modern Simple Research Project Presentation</dc:title>
  <dc:creator>Lenovo</dc:creator>
  <cp:lastModifiedBy>Bappeda</cp:lastModifiedBy>
  <cp:revision>22</cp:revision>
  <cp:lastPrinted>2025-07-24T02:07:13Z</cp:lastPrinted>
  <dcterms:created xsi:type="dcterms:W3CDTF">2006-08-16T00:00:00Z</dcterms:created>
  <dcterms:modified xsi:type="dcterms:W3CDTF">2025-08-14T08:22:19Z</dcterms:modified>
  <dc:identifier>DAGUvf8ejLI</dc:identifier>
</cp:coreProperties>
</file>